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65" r:id="rId3"/>
    <p:sldId id="266" r:id="rId4"/>
    <p:sldId id="267" r:id="rId5"/>
    <p:sldId id="268" r:id="rId6"/>
    <p:sldId id="269" r:id="rId7"/>
    <p:sldId id="270" r:id="rId8"/>
    <p:sldId id="271" r:id="rId9"/>
    <p:sldId id="259" r:id="rId10"/>
    <p:sldId id="264" r:id="rId11"/>
    <p:sldId id="273"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427" autoAdjust="0"/>
    <p:restoredTop sz="94610"/>
  </p:normalViewPr>
  <p:slideViewPr>
    <p:cSldViewPr snapToGrid="0" snapToObjects="1">
      <p:cViewPr varScale="1">
        <p:scale>
          <a:sx n="98" d="100"/>
          <a:sy n="98" d="100"/>
        </p:scale>
        <p:origin x="33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76292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459430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2280369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7883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467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6455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1115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0382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1957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aption">
  <p:cSld name="1_Title and Caption">
    <p:spTree>
      <p:nvGrpSpPr>
        <p:cNvPr id="1" name="Shape 30"/>
        <p:cNvGrpSpPr/>
        <p:nvPr/>
      </p:nvGrpSpPr>
      <p:grpSpPr>
        <a:xfrm>
          <a:off x="0" y="0"/>
          <a:ext cx="0" cy="0"/>
          <a:chOff x="0" y="0"/>
          <a:chExt cx="0" cy="0"/>
        </a:xfrm>
      </p:grpSpPr>
      <p:sp>
        <p:nvSpPr>
          <p:cNvPr id="31" name="Google Shape;31;p15"/>
          <p:cNvSpPr txBox="1">
            <a:spLocks noGrp="1"/>
          </p:cNvSpPr>
          <p:nvPr>
            <p:ph type="title"/>
          </p:nvPr>
        </p:nvSpPr>
        <p:spPr>
          <a:xfrm>
            <a:off x="1096554" y="730124"/>
            <a:ext cx="12424514" cy="4241213"/>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rgbClr val="3F3F3F"/>
              </a:buClr>
              <a:buSzPts val="4000"/>
              <a:buFont typeface="Calibri"/>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15"/>
          <p:cNvSpPr txBox="1">
            <a:spLocks noGrp="1"/>
          </p:cNvSpPr>
          <p:nvPr>
            <p:ph type="body" idx="1"/>
          </p:nvPr>
        </p:nvSpPr>
        <p:spPr>
          <a:xfrm>
            <a:off x="1096553" y="5154216"/>
            <a:ext cx="12424516" cy="1802191"/>
          </a:xfrm>
          <a:prstGeom prst="rect">
            <a:avLst/>
          </a:prstGeom>
          <a:noFill/>
          <a:ln>
            <a:noFill/>
          </a:ln>
        </p:spPr>
        <p:txBody>
          <a:bodyPr spcFirstLastPara="1" wrap="square" lIns="0" tIns="45700" rIns="0" bIns="45700" anchor="ctr" anchorCtr="0">
            <a:normAutofit/>
          </a:bodyPr>
          <a:lstStyle>
            <a:lvl1pPr marL="548640" lvl="0" indent="-274320" algn="ctr">
              <a:lnSpc>
                <a:spcPct val="90000"/>
              </a:lnSpc>
              <a:spcBef>
                <a:spcPts val="1440"/>
              </a:spcBef>
              <a:spcAft>
                <a:spcPts val="0"/>
              </a:spcAft>
              <a:buSzPts val="1600"/>
              <a:buNone/>
              <a:defRPr sz="1920"/>
            </a:lvl1pPr>
            <a:lvl2pPr marL="1097280" lvl="1" indent="-274320" algn="l">
              <a:lnSpc>
                <a:spcPct val="90000"/>
              </a:lnSpc>
              <a:spcBef>
                <a:spcPts val="240"/>
              </a:spcBef>
              <a:spcAft>
                <a:spcPts val="0"/>
              </a:spcAft>
              <a:buSzPts val="1400"/>
              <a:buNone/>
              <a:defRPr sz="1680"/>
            </a:lvl2pPr>
            <a:lvl3pPr marL="1645920" lvl="2" indent="-274320" algn="l">
              <a:lnSpc>
                <a:spcPct val="90000"/>
              </a:lnSpc>
              <a:spcBef>
                <a:spcPts val="480"/>
              </a:spcBef>
              <a:spcAft>
                <a:spcPts val="0"/>
              </a:spcAft>
              <a:buSzPts val="1200"/>
              <a:buNone/>
              <a:defRPr sz="1440"/>
            </a:lvl3pPr>
            <a:lvl4pPr marL="2194560" lvl="3" indent="-274320" algn="l">
              <a:lnSpc>
                <a:spcPct val="90000"/>
              </a:lnSpc>
              <a:spcBef>
                <a:spcPts val="480"/>
              </a:spcBef>
              <a:spcAft>
                <a:spcPts val="0"/>
              </a:spcAft>
              <a:buSzPts val="1000"/>
              <a:buNone/>
              <a:defRPr sz="1200"/>
            </a:lvl4pPr>
            <a:lvl5pPr marL="2743200" lvl="4" indent="-274320" algn="l">
              <a:lnSpc>
                <a:spcPct val="90000"/>
              </a:lnSpc>
              <a:spcBef>
                <a:spcPts val="480"/>
              </a:spcBef>
              <a:spcAft>
                <a:spcPts val="0"/>
              </a:spcAft>
              <a:buSzPts val="1000"/>
              <a:buNone/>
              <a:defRPr sz="1200"/>
            </a:lvl5pPr>
            <a:lvl6pPr marL="3291840" lvl="5" indent="-274320" algn="l">
              <a:lnSpc>
                <a:spcPct val="90000"/>
              </a:lnSpc>
              <a:spcBef>
                <a:spcPts val="480"/>
              </a:spcBef>
              <a:spcAft>
                <a:spcPts val="0"/>
              </a:spcAft>
              <a:buSzPts val="1000"/>
              <a:buNone/>
              <a:defRPr sz="1200"/>
            </a:lvl6pPr>
            <a:lvl7pPr marL="3840480" lvl="6" indent="-274320" algn="l">
              <a:lnSpc>
                <a:spcPct val="90000"/>
              </a:lnSpc>
              <a:spcBef>
                <a:spcPts val="480"/>
              </a:spcBef>
              <a:spcAft>
                <a:spcPts val="0"/>
              </a:spcAft>
              <a:buSzPts val="1000"/>
              <a:buNone/>
              <a:defRPr sz="1200"/>
            </a:lvl7pPr>
            <a:lvl8pPr marL="4389120" lvl="7" indent="-274320" algn="l">
              <a:lnSpc>
                <a:spcPct val="90000"/>
              </a:lnSpc>
              <a:spcBef>
                <a:spcPts val="480"/>
              </a:spcBef>
              <a:spcAft>
                <a:spcPts val="0"/>
              </a:spcAft>
              <a:buSzPts val="1000"/>
              <a:buNone/>
              <a:defRPr sz="1200"/>
            </a:lvl8pPr>
            <a:lvl9pPr marL="4937760" lvl="8" indent="-274320" algn="l">
              <a:lnSpc>
                <a:spcPct val="90000"/>
              </a:lnSpc>
              <a:spcBef>
                <a:spcPts val="480"/>
              </a:spcBef>
              <a:spcAft>
                <a:spcPts val="480"/>
              </a:spcAft>
              <a:buSzPts val="1000"/>
              <a:buNone/>
              <a:defRPr sz="1200"/>
            </a:lvl9pPr>
          </a:lstStyle>
          <a:p>
            <a:endParaRPr/>
          </a:p>
        </p:txBody>
      </p:sp>
      <p:sp>
        <p:nvSpPr>
          <p:cNvPr id="33" name="Google Shape;33;p15"/>
          <p:cNvSpPr txBox="1">
            <a:spLocks noGrp="1"/>
          </p:cNvSpPr>
          <p:nvPr>
            <p:ph type="dt" idx="10"/>
          </p:nvPr>
        </p:nvSpPr>
        <p:spPr>
          <a:xfrm>
            <a:off x="1316737" y="7751743"/>
            <a:ext cx="2966725" cy="4381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5"/>
          <p:cNvSpPr txBox="1">
            <a:spLocks noGrp="1"/>
          </p:cNvSpPr>
          <p:nvPr>
            <p:ph type="ftr" idx="11"/>
          </p:nvPr>
        </p:nvSpPr>
        <p:spPr>
          <a:xfrm>
            <a:off x="4423422" y="7751743"/>
            <a:ext cx="5787365" cy="4381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5"/>
          <p:cNvSpPr txBox="1">
            <a:spLocks noGrp="1"/>
          </p:cNvSpPr>
          <p:nvPr>
            <p:ph type="sldNum" idx="12"/>
          </p:nvPr>
        </p:nvSpPr>
        <p:spPr>
          <a:xfrm>
            <a:off x="11880550" y="7751743"/>
            <a:ext cx="1574430"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272305831"/>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MasterSp="0">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2787" t="4064" r="4080" b="6240"/>
          <a:stretch/>
        </p:blipFill>
        <p:spPr>
          <a:xfrm>
            <a:off x="1836737" y="0"/>
            <a:ext cx="12793663" cy="8210264"/>
          </a:xfrm>
          <a:prstGeom prst="rect">
            <a:avLst/>
          </a:prstGeom>
        </p:spPr>
      </p:pic>
      <p:pic>
        <p:nvPicPr>
          <p:cNvPr id="17" name="Image 1" descr="preencoded.png"/>
          <p:cNvPicPr>
            <a:picLocks noChangeAspect="1"/>
          </p:cNvPicPr>
          <p:nvPr/>
        </p:nvPicPr>
        <p:blipFill>
          <a:blip r:embed="rId5"/>
          <a:stretch>
            <a:fillRect/>
          </a:stretch>
        </p:blipFill>
        <p:spPr>
          <a:xfrm>
            <a:off x="0" y="0"/>
            <a:ext cx="1836737" cy="8229600"/>
          </a:xfrm>
          <a:prstGeom prst="rect">
            <a:avLst/>
          </a:prstGeom>
        </p:spPr>
      </p:pic>
      <p:sp>
        <p:nvSpPr>
          <p:cNvPr id="3" name="Shape 0"/>
          <p:cNvSpPr/>
          <p:nvPr/>
        </p:nvSpPr>
        <p:spPr>
          <a:xfrm>
            <a:off x="0" y="-19336"/>
            <a:ext cx="14630400" cy="8229600"/>
          </a:xfrm>
          <a:prstGeom prst="rect">
            <a:avLst/>
          </a:prstGeom>
          <a:solidFill>
            <a:srgbClr val="0B0C23">
              <a:alpha val="75000"/>
            </a:srgbClr>
          </a:solidFill>
          <a:ln w="13811">
            <a:solidFill>
              <a:srgbClr val="FFFFFF">
                <a:alpha val="16000"/>
              </a:srgbClr>
            </a:solidFill>
            <a:prstDash val="solid"/>
          </a:ln>
        </p:spPr>
      </p:sp>
      <p:sp>
        <p:nvSpPr>
          <p:cNvPr id="5" name="Text 1"/>
          <p:cNvSpPr/>
          <p:nvPr/>
        </p:nvSpPr>
        <p:spPr>
          <a:xfrm>
            <a:off x="2205847" y="898029"/>
            <a:ext cx="8445940" cy="1666399"/>
          </a:xfrm>
          <a:prstGeom prst="rect">
            <a:avLst/>
          </a:prstGeom>
          <a:noFill/>
          <a:ln/>
        </p:spPr>
        <p:txBody>
          <a:bodyPr wrap="square" rtlCol="0" anchor="t"/>
          <a:lstStyle/>
          <a:p>
            <a:pPr marL="0" indent="0">
              <a:lnSpc>
                <a:spcPts val="6561"/>
              </a:lnSpc>
              <a:buNone/>
            </a:pPr>
            <a:r>
              <a:rPr lang="en-US" sz="5249" dirty="0" smtClean="0">
                <a:solidFill>
                  <a:schemeClr val="bg1"/>
                </a:solidFill>
                <a:latin typeface="Times New Roman" panose="02020603050405020304" pitchFamily="18" charset="0"/>
                <a:ea typeface="Prompt" pitchFamily="34" charset="-122"/>
                <a:cs typeface="Times New Roman" panose="02020603050405020304" pitchFamily="18" charset="0"/>
              </a:rPr>
              <a:t>GESTURE CONTROLLED ROBOTIC CAR</a:t>
            </a:r>
            <a:endParaRPr lang="en-US" sz="5249" dirty="0">
              <a:solidFill>
                <a:schemeClr val="bg1"/>
              </a:solidFill>
              <a:latin typeface="Times New Roman" panose="02020603050405020304" pitchFamily="18" charset="0"/>
              <a:cs typeface="Times New Roman" panose="02020603050405020304" pitchFamily="18" charset="0"/>
            </a:endParaRPr>
          </a:p>
        </p:txBody>
      </p:sp>
      <p:sp>
        <p:nvSpPr>
          <p:cNvPr id="6" name="Text 2"/>
          <p:cNvSpPr/>
          <p:nvPr/>
        </p:nvSpPr>
        <p:spPr>
          <a:xfrm>
            <a:off x="2205846" y="3314700"/>
            <a:ext cx="11757804" cy="3568185"/>
          </a:xfrm>
          <a:prstGeom prst="rect">
            <a:avLst/>
          </a:prstGeom>
          <a:noFill/>
          <a:ln/>
        </p:spPr>
        <p:txBody>
          <a:bodyPr wrap="square" rtlCol="0" anchor="t"/>
          <a:lstStyle/>
          <a:p>
            <a:pPr marL="285750" indent="-285750" algn="just">
              <a:lnSpc>
                <a:spcPts val="2799"/>
              </a:lnSpc>
              <a:buFont typeface="Arial" panose="020B0604020202020204" pitchFamily="34" charset="0"/>
              <a:buChar char="•"/>
            </a:pPr>
            <a:r>
              <a:rPr lang="en-US" sz="1750" dirty="0">
                <a:solidFill>
                  <a:schemeClr val="bg1"/>
                </a:solidFill>
                <a:latin typeface="Times New Roman" panose="02020603050405020304" pitchFamily="18" charset="0"/>
                <a:ea typeface="Mukta" pitchFamily="34" charset="-122"/>
                <a:cs typeface="Times New Roman" panose="02020603050405020304" pitchFamily="18" charset="0"/>
              </a:rPr>
              <a:t>A Gesture Control Robotic Car is a cutting-edge and innovative vehicle that can be controlled through hand gestures and motions, typically without the need for physical controllers like joysticks or remote controls.</a:t>
            </a:r>
          </a:p>
          <a:p>
            <a:pPr marL="285750" indent="-285750" algn="just">
              <a:lnSpc>
                <a:spcPts val="2799"/>
              </a:lnSpc>
              <a:buFont typeface="Arial" panose="020B0604020202020204" pitchFamily="34" charset="0"/>
              <a:buChar char="•"/>
            </a:pPr>
            <a:endParaRPr lang="en-US" sz="1750" dirty="0">
              <a:solidFill>
                <a:schemeClr val="bg1"/>
              </a:solidFill>
              <a:latin typeface="Times New Roman" panose="02020603050405020304" pitchFamily="18" charset="0"/>
              <a:ea typeface="Mukta" pitchFamily="34" charset="-122"/>
              <a:cs typeface="Times New Roman" panose="02020603050405020304" pitchFamily="18" charset="0"/>
            </a:endParaRPr>
          </a:p>
          <a:p>
            <a:pPr marL="285750" indent="-285750" algn="just">
              <a:lnSpc>
                <a:spcPts val="2799"/>
              </a:lnSpc>
              <a:buFont typeface="Arial" panose="020B0604020202020204" pitchFamily="34" charset="0"/>
              <a:buChar char="•"/>
            </a:pPr>
            <a:r>
              <a:rPr lang="en-US" sz="1750" dirty="0">
                <a:solidFill>
                  <a:schemeClr val="bg1"/>
                </a:solidFill>
                <a:latin typeface="Times New Roman" panose="02020603050405020304" pitchFamily="18" charset="0"/>
                <a:ea typeface="Mukta" pitchFamily="34" charset="-122"/>
                <a:cs typeface="Times New Roman" panose="02020603050405020304" pitchFamily="18" charset="0"/>
              </a:rPr>
              <a:t>This technology combines robotics, computer vision, and gesture recognition systems to create a vehicle that responds to human gestures, making it a fascinating and user-friendly device with various applications.</a:t>
            </a:r>
          </a:p>
          <a:p>
            <a:pPr marL="285750" indent="-285750" algn="just">
              <a:lnSpc>
                <a:spcPts val="2799"/>
              </a:lnSpc>
              <a:buFont typeface="Arial" panose="020B0604020202020204" pitchFamily="34" charset="0"/>
              <a:buChar char="•"/>
            </a:pPr>
            <a:endParaRPr lang="en-US" sz="1750" dirty="0">
              <a:solidFill>
                <a:schemeClr val="bg1"/>
              </a:solidFill>
              <a:latin typeface="Times New Roman" panose="02020603050405020304" pitchFamily="18" charset="0"/>
              <a:ea typeface="Mukta" pitchFamily="34" charset="-122"/>
              <a:cs typeface="Times New Roman" panose="02020603050405020304" pitchFamily="18" charset="0"/>
            </a:endParaRPr>
          </a:p>
          <a:p>
            <a:pPr marL="285750" indent="-285750" algn="just">
              <a:lnSpc>
                <a:spcPts val="2799"/>
              </a:lnSpc>
              <a:buFont typeface="Arial" panose="020B0604020202020204" pitchFamily="34" charset="0"/>
              <a:buChar char="•"/>
            </a:pPr>
            <a:r>
              <a:rPr lang="en-US" sz="1750" dirty="0">
                <a:solidFill>
                  <a:schemeClr val="bg1"/>
                </a:solidFill>
                <a:latin typeface="Times New Roman" panose="02020603050405020304" pitchFamily="18" charset="0"/>
                <a:ea typeface="Mukta" pitchFamily="34" charset="-122"/>
                <a:cs typeface="Times New Roman" panose="02020603050405020304" pitchFamily="18" charset="0"/>
              </a:rPr>
              <a:t>The human hand motions are read by computer camera, this hand gestures or motion are used as data input to control the robotic car.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10"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11" name="Shape 0"/>
          <p:cNvSpPr/>
          <p:nvPr/>
        </p:nvSpPr>
        <p:spPr>
          <a:xfrm>
            <a:off x="0" y="-19289"/>
            <a:ext cx="14630400" cy="8229601"/>
          </a:xfrm>
          <a:prstGeom prst="rect">
            <a:avLst/>
          </a:prstGeom>
          <a:solidFill>
            <a:srgbClr val="0B0C23">
              <a:alpha val="75000"/>
            </a:srgbClr>
          </a:solidFill>
          <a:ln w="13811">
            <a:solidFill>
              <a:srgbClr val="FFFFFF">
                <a:alpha val="16000"/>
              </a:srgbClr>
            </a:solidFill>
            <a:prstDash val="solid"/>
          </a:ln>
        </p:spPr>
      </p:sp>
      <p:sp>
        <p:nvSpPr>
          <p:cNvPr id="5" name="Text 2"/>
          <p:cNvSpPr/>
          <p:nvPr/>
        </p:nvSpPr>
        <p:spPr>
          <a:xfrm>
            <a:off x="833200" y="1090919"/>
            <a:ext cx="4443889" cy="694373"/>
          </a:xfrm>
          <a:prstGeom prst="rect">
            <a:avLst/>
          </a:prstGeom>
          <a:noFill/>
          <a:ln/>
        </p:spPr>
        <p:txBody>
          <a:bodyPr wrap="none" rtlCol="0" anchor="t"/>
          <a:lstStyle/>
          <a:p>
            <a:pPr marL="0" indent="0">
              <a:lnSpc>
                <a:spcPts val="5468"/>
              </a:lnSpc>
              <a:buNone/>
            </a:pPr>
            <a:r>
              <a:rPr lang="en-US" sz="4400" b="1" dirty="0">
                <a:solidFill>
                  <a:schemeClr val="bg1"/>
                </a:solidFill>
                <a:latin typeface="Times New Roman" panose="02020603050405020304" pitchFamily="18" charset="0"/>
                <a:ea typeface="Inconsolata" pitchFamily="34" charset="-122"/>
                <a:cs typeface="Times New Roman" panose="02020603050405020304" pitchFamily="18" charset="0"/>
              </a:rPr>
              <a:t>Future Scope</a:t>
            </a:r>
            <a:endParaRPr lang="en-US" sz="4400" dirty="0">
              <a:solidFill>
                <a:schemeClr val="bg1"/>
              </a:solidFill>
              <a:latin typeface="Times New Roman" panose="02020603050405020304" pitchFamily="18" charset="0"/>
              <a:cs typeface="Times New Roman" panose="02020603050405020304" pitchFamily="18" charset="0"/>
            </a:endParaRPr>
          </a:p>
        </p:txBody>
      </p:sp>
      <p:sp>
        <p:nvSpPr>
          <p:cNvPr id="6" name="Text 3"/>
          <p:cNvSpPr/>
          <p:nvPr/>
        </p:nvSpPr>
        <p:spPr>
          <a:xfrm>
            <a:off x="833200" y="1950789"/>
            <a:ext cx="10965100" cy="3483007"/>
          </a:xfrm>
          <a:prstGeom prst="rect">
            <a:avLst/>
          </a:prstGeom>
          <a:noFill/>
          <a:ln/>
        </p:spPr>
        <p:txBody>
          <a:bodyPr wrap="square" rtlCol="0" anchor="t"/>
          <a:lstStyle/>
          <a:p>
            <a:pPr marL="285750" indent="-285750" algn="just">
              <a:lnSpc>
                <a:spcPts val="2799"/>
              </a:lnSpc>
              <a:buFont typeface="Arial" panose="020B0604020202020204" pitchFamily="34" charset="0"/>
              <a:buChar char="•"/>
            </a:pPr>
            <a:r>
              <a:rPr lang="en-US" sz="1750" dirty="0">
                <a:solidFill>
                  <a:schemeClr val="bg1"/>
                </a:solidFill>
                <a:latin typeface="Times New Roman" panose="02020603050405020304" pitchFamily="18" charset="0"/>
                <a:ea typeface="Fira Sans" pitchFamily="34" charset="-122"/>
                <a:cs typeface="Times New Roman" panose="02020603050405020304" pitchFamily="18" charset="0"/>
              </a:rPr>
              <a:t>Healthcare : In healthcare settings, gesture-controlled robotic cars can assist with tasks such as medication delivery within hospitals or remote patient monitoring. </a:t>
            </a:r>
          </a:p>
          <a:p>
            <a:pPr marL="285750" indent="-285750" algn="just">
              <a:lnSpc>
                <a:spcPts val="2799"/>
              </a:lnSpc>
              <a:buFont typeface="Arial" panose="020B0604020202020204" pitchFamily="34" charset="0"/>
              <a:buChar char="•"/>
            </a:pPr>
            <a:endParaRPr lang="en-US" sz="1750" dirty="0">
              <a:solidFill>
                <a:schemeClr val="bg1"/>
              </a:solidFill>
              <a:latin typeface="Times New Roman" panose="02020603050405020304" pitchFamily="18" charset="0"/>
              <a:ea typeface="Fira Sans" pitchFamily="34" charset="-122"/>
              <a:cs typeface="Times New Roman" panose="02020603050405020304" pitchFamily="18" charset="0"/>
            </a:endParaRPr>
          </a:p>
          <a:p>
            <a:pPr marL="285750" indent="-285750" algn="just">
              <a:lnSpc>
                <a:spcPts val="2799"/>
              </a:lnSpc>
              <a:buFont typeface="Arial" panose="020B0604020202020204" pitchFamily="34" charset="0"/>
              <a:buChar char="•"/>
            </a:pPr>
            <a:r>
              <a:rPr lang="en-US" sz="1750" dirty="0">
                <a:solidFill>
                  <a:schemeClr val="bg1"/>
                </a:solidFill>
                <a:latin typeface="Times New Roman" panose="02020603050405020304" pitchFamily="18" charset="0"/>
                <a:ea typeface="Fira Sans" pitchFamily="34" charset="-122"/>
                <a:cs typeface="Times New Roman" panose="02020603050405020304" pitchFamily="18" charset="0"/>
              </a:rPr>
              <a:t>Security and Surveillance: Gesture-controlled robotic vehicles can be employed for security and surveillance applications, patrolling areas and responding to gestures to investigate potential security threats. They can enhance security in public spaces and sensitive environments.</a:t>
            </a:r>
          </a:p>
          <a:p>
            <a:pPr marL="285750" indent="-285750" algn="just">
              <a:lnSpc>
                <a:spcPts val="2799"/>
              </a:lnSpc>
              <a:buFont typeface="Arial" panose="020B0604020202020204" pitchFamily="34" charset="0"/>
              <a:buChar char="•"/>
            </a:pPr>
            <a:endParaRPr lang="en-US" sz="1750" dirty="0">
              <a:solidFill>
                <a:schemeClr val="bg1"/>
              </a:solidFill>
              <a:latin typeface="Times New Roman" panose="02020603050405020304" pitchFamily="18" charset="0"/>
              <a:ea typeface="Fira Sans" pitchFamily="34" charset="-122"/>
              <a:cs typeface="Times New Roman" panose="02020603050405020304" pitchFamily="18" charset="0"/>
            </a:endParaRPr>
          </a:p>
          <a:p>
            <a:pPr marL="285750" indent="-285750" algn="just">
              <a:lnSpc>
                <a:spcPts val="2799"/>
              </a:lnSpc>
              <a:buFont typeface="Arial" panose="020B0604020202020204" pitchFamily="34" charset="0"/>
              <a:buChar char="•"/>
            </a:pPr>
            <a:r>
              <a:rPr lang="en-US" sz="1750" dirty="0">
                <a:solidFill>
                  <a:schemeClr val="bg1"/>
                </a:solidFill>
                <a:latin typeface="Times New Roman" panose="02020603050405020304" pitchFamily="18" charset="0"/>
                <a:ea typeface="Fira Sans" pitchFamily="34" charset="-122"/>
                <a:cs typeface="Times New Roman" panose="02020603050405020304" pitchFamily="18" charset="0"/>
              </a:rPr>
              <a:t>Hospitality: Gesture-controlled robotic tour guides can enhance the tourism and hospitality industry by providing guided tours in museums, historical sites, and theme parks, offering interactive and informative experiences for visitors.</a:t>
            </a:r>
          </a:p>
        </p:txBody>
      </p:sp>
      <p:pic>
        <p:nvPicPr>
          <p:cNvPr id="12" name="Image 1" descr="preencoded.png"/>
          <p:cNvPicPr>
            <a:picLocks noChangeAspect="1"/>
          </p:cNvPicPr>
          <p:nvPr/>
        </p:nvPicPr>
        <p:blipFill>
          <a:blip r:embed="rId4"/>
          <a:stretch>
            <a:fillRect/>
          </a:stretch>
        </p:blipFill>
        <p:spPr>
          <a:xfrm>
            <a:off x="1249084" y="5757884"/>
            <a:ext cx="3350386" cy="2070595"/>
          </a:xfrm>
          <a:prstGeom prst="rect">
            <a:avLst/>
          </a:prstGeom>
        </p:spPr>
      </p:pic>
      <p:pic>
        <p:nvPicPr>
          <p:cNvPr id="13" name="Image 2" descr="preencoded.png"/>
          <p:cNvPicPr>
            <a:picLocks noChangeAspect="1"/>
          </p:cNvPicPr>
          <p:nvPr/>
        </p:nvPicPr>
        <p:blipFill>
          <a:blip r:embed="rId5"/>
          <a:stretch>
            <a:fillRect/>
          </a:stretch>
        </p:blipFill>
        <p:spPr>
          <a:xfrm>
            <a:off x="5443089" y="5776934"/>
            <a:ext cx="3350386" cy="2070595"/>
          </a:xfrm>
          <a:prstGeom prst="rect">
            <a:avLst/>
          </a:prstGeom>
        </p:spPr>
      </p:pic>
      <p:pic>
        <p:nvPicPr>
          <p:cNvPr id="14" name="Image 3" descr="preencoded.png"/>
          <p:cNvPicPr>
            <a:picLocks noChangeAspect="1"/>
          </p:cNvPicPr>
          <p:nvPr/>
        </p:nvPicPr>
        <p:blipFill>
          <a:blip r:embed="rId6"/>
          <a:stretch>
            <a:fillRect/>
          </a:stretch>
        </p:blipFill>
        <p:spPr>
          <a:xfrm>
            <a:off x="9579944" y="5795984"/>
            <a:ext cx="3350523" cy="2070734"/>
          </a:xfrm>
          <a:prstGeom prst="rect">
            <a:avLst/>
          </a:prstGeom>
        </p:spPr>
      </p:pic>
    </p:spTree>
    <p:extLst>
      <p:ext uri="{BB962C8B-B14F-4D97-AF65-F5344CB8AC3E}">
        <p14:creationId xmlns:p14="http://schemas.microsoft.com/office/powerpoint/2010/main" val="1145906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0" descr="preencoded.png">
            <a:extLst>
              <a:ext uri="{FF2B5EF4-FFF2-40B4-BE49-F238E27FC236}">
                <a16:creationId xmlns:a16="http://schemas.microsoft.com/office/drawing/2014/main" id="{9167265F-D903-F463-485B-25E3E41AD7B3}"/>
              </a:ext>
            </a:extLst>
          </p:cNvPr>
          <p:cNvPicPr>
            <a:picLocks noChangeAspect="1"/>
          </p:cNvPicPr>
          <p:nvPr/>
        </p:nvPicPr>
        <p:blipFill>
          <a:blip r:embed="rId2"/>
          <a:stretch>
            <a:fillRect/>
          </a:stretch>
        </p:blipFill>
        <p:spPr>
          <a:xfrm>
            <a:off x="0" y="0"/>
            <a:ext cx="14630400" cy="8229600"/>
          </a:xfrm>
          <a:prstGeom prst="rect">
            <a:avLst/>
          </a:prstGeom>
        </p:spPr>
      </p:pic>
      <p:sp>
        <p:nvSpPr>
          <p:cNvPr id="11" name="Shape 0">
            <a:extLst>
              <a:ext uri="{FF2B5EF4-FFF2-40B4-BE49-F238E27FC236}">
                <a16:creationId xmlns:a16="http://schemas.microsoft.com/office/drawing/2014/main" id="{5CAA7E8E-ADE7-1148-83D2-7A3ECEC7A14D}"/>
              </a:ext>
            </a:extLst>
          </p:cNvPr>
          <p:cNvSpPr/>
          <p:nvPr/>
        </p:nvSpPr>
        <p:spPr>
          <a:xfrm>
            <a:off x="0" y="0"/>
            <a:ext cx="14630400" cy="8193450"/>
          </a:xfrm>
          <a:prstGeom prst="rect">
            <a:avLst/>
          </a:prstGeom>
          <a:solidFill>
            <a:srgbClr val="0B0C23">
              <a:alpha val="75000"/>
            </a:srgbClr>
          </a:solidFill>
          <a:ln w="9644">
            <a:solidFill>
              <a:srgbClr val="FFFFFF">
                <a:alpha val="16000"/>
              </a:srgbClr>
            </a:solidFill>
            <a:prstDash val="solid"/>
          </a:ln>
        </p:spPr>
      </p:sp>
      <p:sp>
        <p:nvSpPr>
          <p:cNvPr id="2" name="Title 1"/>
          <p:cNvSpPr>
            <a:spLocks noGrp="1"/>
          </p:cNvSpPr>
          <p:nvPr>
            <p:ph type="title"/>
          </p:nvPr>
        </p:nvSpPr>
        <p:spPr/>
        <p:txBody>
          <a:bodyPr/>
          <a:lstStyle/>
          <a:p>
            <a:r>
              <a:rPr lang="en-US" sz="9600" dirty="0">
                <a:latin typeface="Times New Roman" panose="02020603050405020304" pitchFamily="18" charset="0"/>
                <a:cs typeface="Times New Roman" panose="02020603050405020304" pitchFamily="18" charset="0"/>
              </a:rPr>
              <a:t>             </a:t>
            </a:r>
            <a:br>
              <a:rPr lang="en-US" sz="9600" dirty="0">
                <a:latin typeface="Times New Roman" panose="02020603050405020304" pitchFamily="18" charset="0"/>
                <a:cs typeface="Times New Roman" panose="02020603050405020304" pitchFamily="18" charset="0"/>
              </a:rPr>
            </a:br>
            <a:r>
              <a:rPr lang="en-US" sz="9600" dirty="0">
                <a:latin typeface="Times New Roman" panose="02020603050405020304" pitchFamily="18" charset="0"/>
                <a:cs typeface="Times New Roman" panose="02020603050405020304" pitchFamily="18" charset="0"/>
              </a:rPr>
              <a:t>            </a:t>
            </a:r>
            <a:br>
              <a:rPr lang="en-US" sz="9600" dirty="0">
                <a:latin typeface="Times New Roman" panose="02020603050405020304" pitchFamily="18" charset="0"/>
                <a:cs typeface="Times New Roman" panose="02020603050405020304" pitchFamily="18" charset="0"/>
              </a:rPr>
            </a:br>
            <a:r>
              <a:rPr lang="en-US" sz="9600" dirty="0">
                <a:latin typeface="Times New Roman" panose="02020603050405020304" pitchFamily="18" charset="0"/>
                <a:cs typeface="Times New Roman" panose="02020603050405020304" pitchFamily="18" charset="0"/>
              </a:rPr>
              <a:t>            </a:t>
            </a:r>
            <a:r>
              <a:rPr lang="en-US" sz="9600" dirty="0">
                <a:solidFill>
                  <a:schemeClr val="bg1"/>
                </a:solidFill>
                <a:latin typeface="Times New Roman" panose="02020603050405020304" pitchFamily="18" charset="0"/>
                <a:cs typeface="Times New Roman" panose="02020603050405020304" pitchFamily="18" charset="0"/>
              </a:rPr>
              <a:t>THANK YOU !</a:t>
            </a:r>
            <a:endParaRPr lang="en-IN" sz="9600" dirty="0">
              <a:solidFill>
                <a:schemeClr val="bg1"/>
              </a:solidFill>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3"/>
          <a:stretch>
            <a:fillRect/>
          </a:stretch>
        </p:blipFill>
        <p:spPr>
          <a:xfrm>
            <a:off x="25480" y="-3334"/>
            <a:ext cx="3657600" cy="8232934"/>
          </a:xfrm>
          <a:prstGeom prst="rect">
            <a:avLst/>
          </a:prstGeom>
        </p:spPr>
      </p:pic>
    </p:spTree>
    <p:extLst>
      <p:ext uri="{BB962C8B-B14F-4D97-AF65-F5344CB8AC3E}">
        <p14:creationId xmlns:p14="http://schemas.microsoft.com/office/powerpoint/2010/main" val="661358791"/>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Google Shape;144;p6"/>
          <p:cNvSpPr txBox="1">
            <a:spLocks/>
          </p:cNvSpPr>
          <p:nvPr/>
        </p:nvSpPr>
        <p:spPr>
          <a:xfrm>
            <a:off x="3105624" y="1248948"/>
            <a:ext cx="10353762" cy="1501826"/>
          </a:xfrm>
          <a:prstGeom prst="rect">
            <a:avLst/>
          </a:prstGeom>
          <a:noFill/>
          <a:ln>
            <a:noFill/>
          </a:ln>
        </p:spPr>
        <p:txBody>
          <a:bodyPr spcFirstLastPara="1" wrap="square" lIns="91425" tIns="45700" rIns="91425" bIns="45700" anchor="ctr" anchorCtr="0">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85000"/>
              </a:lnSpc>
              <a:spcBef>
                <a:spcPts val="0"/>
              </a:spcBef>
              <a:buClr>
                <a:srgbClr val="3F3F3F"/>
              </a:buClr>
              <a:buSzPts val="4000"/>
              <a:buFont typeface="Calibri"/>
              <a:buNone/>
            </a:pPr>
            <a:r>
              <a:rPr lang="en-US">
                <a:solidFill>
                  <a:schemeClr val="bg1"/>
                </a:solidFill>
                <a:latin typeface="Times New Roman" panose="02020603050405020304" pitchFamily="18" charset="0"/>
                <a:cs typeface="Times New Roman" panose="02020603050405020304" pitchFamily="18" charset="0"/>
              </a:rPr>
              <a:t>TOOLS AND TECHNOLOGY</a:t>
            </a:r>
            <a:endParaRPr lang="en-US" dirty="0">
              <a:solidFill>
                <a:schemeClr val="bg1"/>
              </a:solidFill>
              <a:latin typeface="Times New Roman" panose="02020603050405020304" pitchFamily="18" charset="0"/>
              <a:cs typeface="Times New Roman" panose="02020603050405020304" pitchFamily="18" charset="0"/>
            </a:endParaRPr>
          </a:p>
        </p:txBody>
      </p:sp>
      <p:pic>
        <p:nvPicPr>
          <p:cNvPr id="25" name="Image 0" descr="preencoded.png"/>
          <p:cNvPicPr>
            <a:picLocks noChangeAspect="1"/>
          </p:cNvPicPr>
          <p:nvPr/>
        </p:nvPicPr>
        <p:blipFill>
          <a:blip r:embed="rId3"/>
          <a:stretch>
            <a:fillRect/>
          </a:stretch>
        </p:blipFill>
        <p:spPr>
          <a:xfrm>
            <a:off x="0" y="9728"/>
            <a:ext cx="14630400" cy="8229600"/>
          </a:xfrm>
          <a:prstGeom prst="rect">
            <a:avLst/>
          </a:prstGeom>
        </p:spPr>
      </p:pic>
      <p:sp>
        <p:nvSpPr>
          <p:cNvPr id="24" name="Shape 0"/>
          <p:cNvSpPr/>
          <p:nvPr/>
        </p:nvSpPr>
        <p:spPr>
          <a:xfrm>
            <a:off x="2226790" y="-13062"/>
            <a:ext cx="12403610" cy="8229599"/>
          </a:xfrm>
          <a:prstGeom prst="rect">
            <a:avLst/>
          </a:prstGeom>
          <a:solidFill>
            <a:srgbClr val="0B0C23">
              <a:alpha val="75000"/>
            </a:srgbClr>
          </a:solidFill>
          <a:ln w="9644">
            <a:solidFill>
              <a:srgbClr val="FFFFFF">
                <a:alpha val="16000"/>
              </a:srgbClr>
            </a:solidFill>
            <a:prstDash val="solid"/>
          </a:ln>
        </p:spPr>
      </p:sp>
      <p:sp>
        <p:nvSpPr>
          <p:cNvPr id="20" name="Google Shape;145;p6"/>
          <p:cNvSpPr txBox="1">
            <a:spLocks/>
          </p:cNvSpPr>
          <p:nvPr/>
        </p:nvSpPr>
        <p:spPr>
          <a:xfrm>
            <a:off x="3543774" y="2897419"/>
            <a:ext cx="10353763" cy="3626252"/>
          </a:xfrm>
          <a:prstGeom prst="rect">
            <a:avLst/>
          </a:prstGeom>
          <a:noFill/>
          <a:ln>
            <a:noFill/>
          </a:ln>
        </p:spPr>
        <p:txBody>
          <a:bodyPr spcFirstLastPara="1" wrap="square" lIns="0" tIns="45700" rIns="0" bIns="45700" anchor="ctr"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buClr>
                <a:schemeClr val="tx1"/>
              </a:buClr>
              <a:buSzPts val="2400"/>
            </a:pPr>
            <a:r>
              <a:rPr lang="en-US" sz="1800" dirty="0">
                <a:solidFill>
                  <a:schemeClr val="bg1"/>
                </a:solidFill>
                <a:latin typeface="Times New Roman" panose="02020603050405020304" pitchFamily="18" charset="0"/>
                <a:cs typeface="Times New Roman" panose="02020603050405020304" pitchFamily="18" charset="0"/>
              </a:rPr>
              <a:t>Hardware Components: – </a:t>
            </a:r>
          </a:p>
          <a:p>
            <a:pPr marL="631825" indent="-365125">
              <a:spcBef>
                <a:spcPts val="0"/>
              </a:spcBef>
              <a:buClr>
                <a:schemeClr val="bg1"/>
              </a:buClr>
              <a:buSzPct val="75000"/>
            </a:pPr>
            <a:r>
              <a:rPr lang="en-US" sz="1800" dirty="0">
                <a:solidFill>
                  <a:schemeClr val="bg1"/>
                </a:solidFill>
                <a:latin typeface="Times New Roman" panose="02020603050405020304" pitchFamily="18" charset="0"/>
                <a:cs typeface="Times New Roman" panose="02020603050405020304" pitchFamily="18" charset="0"/>
              </a:rPr>
              <a:t>Microcontrollers and Processors</a:t>
            </a:r>
          </a:p>
          <a:p>
            <a:pPr marL="631825" indent="-365125">
              <a:spcBef>
                <a:spcPts val="0"/>
              </a:spcBef>
              <a:buClr>
                <a:schemeClr val="bg1"/>
              </a:buClr>
              <a:buSzPct val="75000"/>
            </a:pPr>
            <a:r>
              <a:rPr lang="en-US" sz="1800" dirty="0">
                <a:solidFill>
                  <a:schemeClr val="bg1"/>
                </a:solidFill>
                <a:latin typeface="Times New Roman" panose="02020603050405020304" pitchFamily="18" charset="0"/>
                <a:cs typeface="Times New Roman" panose="02020603050405020304" pitchFamily="18" charset="0"/>
              </a:rPr>
              <a:t>Sensors</a:t>
            </a:r>
          </a:p>
          <a:p>
            <a:pPr marL="631825" indent="-365125">
              <a:spcBef>
                <a:spcPts val="0"/>
              </a:spcBef>
              <a:buClr>
                <a:schemeClr val="bg1"/>
              </a:buClr>
              <a:buSzPct val="75000"/>
            </a:pPr>
            <a:r>
              <a:rPr lang="en-US" sz="1800" dirty="0">
                <a:solidFill>
                  <a:schemeClr val="bg1"/>
                </a:solidFill>
                <a:latin typeface="Times New Roman" panose="02020603050405020304" pitchFamily="18" charset="0"/>
                <a:cs typeface="Times New Roman" panose="02020603050405020304" pitchFamily="18" charset="0"/>
              </a:rPr>
              <a:t>Actuators</a:t>
            </a:r>
          </a:p>
          <a:p>
            <a:pPr marL="631825" indent="-365125">
              <a:spcBef>
                <a:spcPts val="0"/>
              </a:spcBef>
              <a:buClr>
                <a:schemeClr val="bg1"/>
              </a:buClr>
              <a:buSzPct val="75000"/>
            </a:pPr>
            <a:r>
              <a:rPr lang="en-US" sz="1800" dirty="0">
                <a:solidFill>
                  <a:schemeClr val="bg1"/>
                </a:solidFill>
                <a:latin typeface="Times New Roman" panose="02020603050405020304" pitchFamily="18" charset="0"/>
                <a:cs typeface="Times New Roman" panose="02020603050405020304" pitchFamily="18" charset="0"/>
              </a:rPr>
              <a:t>Communication Modules</a:t>
            </a:r>
          </a:p>
          <a:p>
            <a:pPr>
              <a:spcBef>
                <a:spcPts val="1400"/>
              </a:spcBef>
              <a:buClr>
                <a:schemeClr val="tx1"/>
              </a:buClr>
              <a:buSzPts val="2400"/>
            </a:pPr>
            <a:r>
              <a:rPr lang="en-US" sz="1800" dirty="0">
                <a:solidFill>
                  <a:schemeClr val="bg1"/>
                </a:solidFill>
                <a:latin typeface="Times New Roman" panose="02020603050405020304" pitchFamily="18" charset="0"/>
                <a:cs typeface="Times New Roman" panose="02020603050405020304" pitchFamily="18" charset="0"/>
              </a:rPr>
              <a:t>Software Components: –</a:t>
            </a:r>
          </a:p>
          <a:p>
            <a:pPr marL="609600">
              <a:spcBef>
                <a:spcPts val="0"/>
              </a:spcBef>
              <a:buClr>
                <a:schemeClr val="bg1"/>
              </a:buClr>
              <a:buSzPct val="75000"/>
            </a:pPr>
            <a:r>
              <a:rPr lang="en-US" sz="1800" dirty="0">
                <a:solidFill>
                  <a:schemeClr val="bg1"/>
                </a:solidFill>
                <a:latin typeface="Times New Roman" panose="02020603050405020304" pitchFamily="18" charset="0"/>
                <a:cs typeface="Times New Roman" panose="02020603050405020304" pitchFamily="18" charset="0"/>
              </a:rPr>
              <a:t>Gesture Recognition Algorithms</a:t>
            </a:r>
          </a:p>
          <a:p>
            <a:pPr marL="609600">
              <a:spcBef>
                <a:spcPts val="0"/>
              </a:spcBef>
              <a:buClr>
                <a:schemeClr val="bg1"/>
              </a:buClr>
              <a:buSzPct val="75000"/>
            </a:pPr>
            <a:r>
              <a:rPr lang="en-US" sz="1800" dirty="0">
                <a:solidFill>
                  <a:schemeClr val="bg1"/>
                </a:solidFill>
                <a:latin typeface="Times New Roman" panose="02020603050405020304" pitchFamily="18" charset="0"/>
                <a:cs typeface="Times New Roman" panose="02020603050405020304" pitchFamily="18" charset="0"/>
              </a:rPr>
              <a:t>Control Algorithms</a:t>
            </a:r>
          </a:p>
          <a:p>
            <a:pPr marL="609600">
              <a:spcBef>
                <a:spcPts val="0"/>
              </a:spcBef>
              <a:buClr>
                <a:schemeClr val="bg1"/>
              </a:buClr>
              <a:buSzPct val="75000"/>
            </a:pPr>
            <a:r>
              <a:rPr lang="en-US" sz="1800" dirty="0">
                <a:solidFill>
                  <a:schemeClr val="bg1"/>
                </a:solidFill>
                <a:latin typeface="Times New Roman" panose="02020603050405020304" pitchFamily="18" charset="0"/>
                <a:cs typeface="Times New Roman" panose="02020603050405020304" pitchFamily="18" charset="0"/>
              </a:rPr>
              <a:t>Operating System</a:t>
            </a:r>
          </a:p>
          <a:p>
            <a:pPr marL="609600">
              <a:spcBef>
                <a:spcPts val="0"/>
              </a:spcBef>
              <a:buClr>
                <a:schemeClr val="bg1"/>
              </a:buClr>
              <a:buSzPct val="75000"/>
            </a:pPr>
            <a:r>
              <a:rPr lang="en-US" sz="1800" dirty="0">
                <a:solidFill>
                  <a:schemeClr val="bg1"/>
                </a:solidFill>
                <a:latin typeface="Times New Roman" panose="02020603050405020304" pitchFamily="18" charset="0"/>
                <a:cs typeface="Times New Roman" panose="02020603050405020304" pitchFamily="18" charset="0"/>
              </a:rPr>
              <a:t>Gesture Mapping and Command Logic</a:t>
            </a:r>
          </a:p>
          <a:p>
            <a:pPr>
              <a:lnSpc>
                <a:spcPct val="90000"/>
              </a:lnSpc>
              <a:spcBef>
                <a:spcPts val="1400"/>
              </a:spcBef>
              <a:buClr>
                <a:schemeClr val="tx1"/>
              </a:buClr>
              <a:buSzPts val="2400"/>
            </a:pPr>
            <a:r>
              <a:rPr lang="en-US" sz="1800" dirty="0">
                <a:solidFill>
                  <a:schemeClr val="bg1"/>
                </a:solidFill>
                <a:latin typeface="Times New Roman" panose="02020603050405020304" pitchFamily="18" charset="0"/>
                <a:cs typeface="Times New Roman" panose="02020603050405020304" pitchFamily="18" charset="0"/>
              </a:rPr>
              <a:t>Tool – Visual Studio Code</a:t>
            </a:r>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59707" y="2407961"/>
            <a:ext cx="2999679" cy="194963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9707" y="4584932"/>
            <a:ext cx="2999680" cy="208538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3" name="Image 1" descr="preencoded.png"/>
          <p:cNvPicPr>
            <a:picLocks noChangeAspect="1"/>
          </p:cNvPicPr>
          <p:nvPr/>
        </p:nvPicPr>
        <p:blipFill>
          <a:blip r:embed="rId6">
            <a:extLst>
              <a:ext uri="{BEBA8EAE-BF5A-486C-A8C5-ECC9F3942E4B}">
                <a14:imgProps xmlns:a14="http://schemas.microsoft.com/office/drawing/2010/main">
                  <a14:imgLayer r:embed="rId7">
                    <a14:imgEffect>
                      <a14:artisticBlur/>
                    </a14:imgEffect>
                  </a14:imgLayer>
                </a14:imgProps>
              </a:ext>
            </a:extLst>
          </a:blip>
          <a:stretch>
            <a:fillRect/>
          </a:stretch>
        </p:blipFill>
        <p:spPr>
          <a:xfrm>
            <a:off x="25480" y="-3334"/>
            <a:ext cx="2906160" cy="8232934"/>
          </a:xfrm>
          <a:prstGeom prst="rect">
            <a:avLst/>
          </a:prstGeom>
        </p:spPr>
      </p:pic>
      <p:sp>
        <p:nvSpPr>
          <p:cNvPr id="26" name="Google Shape;144;p6"/>
          <p:cNvSpPr txBox="1">
            <a:spLocks/>
          </p:cNvSpPr>
          <p:nvPr/>
        </p:nvSpPr>
        <p:spPr>
          <a:xfrm>
            <a:off x="3543774" y="1473774"/>
            <a:ext cx="10353762" cy="1501826"/>
          </a:xfrm>
          <a:prstGeom prst="rect">
            <a:avLst/>
          </a:prstGeom>
          <a:noFill/>
          <a:ln>
            <a:noFill/>
          </a:ln>
        </p:spPr>
        <p:txBody>
          <a:bodyPr spcFirstLastPara="1" wrap="square" lIns="91425" tIns="45700" rIns="91425" bIns="45700" anchor="ctr" anchorCtr="0">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85000"/>
              </a:lnSpc>
              <a:spcBef>
                <a:spcPts val="0"/>
              </a:spcBef>
              <a:buClr>
                <a:srgbClr val="3F3F3F"/>
              </a:buClr>
              <a:buSzPts val="4000"/>
              <a:buFont typeface="Calibri"/>
              <a:buNone/>
            </a:pPr>
            <a:r>
              <a:rPr lang="en-US" sz="4800" dirty="0">
                <a:solidFill>
                  <a:schemeClr val="bg1"/>
                </a:solidFill>
                <a:latin typeface="Times New Roman" panose="02020603050405020304" pitchFamily="18" charset="0"/>
                <a:cs typeface="Times New Roman" panose="02020603050405020304" pitchFamily="18" charset="0"/>
              </a:rPr>
              <a:t>TOOLS AND TECHNOLOGY</a:t>
            </a:r>
          </a:p>
        </p:txBody>
      </p:sp>
    </p:spTree>
    <p:extLst>
      <p:ext uri="{BB962C8B-B14F-4D97-AF65-F5344CB8AC3E}">
        <p14:creationId xmlns:p14="http://schemas.microsoft.com/office/powerpoint/2010/main" val="258929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5" name="Image 0" descr="preencoded.png"/>
          <p:cNvPicPr>
            <a:picLocks noChangeAspect="1"/>
          </p:cNvPicPr>
          <p:nvPr/>
        </p:nvPicPr>
        <p:blipFill>
          <a:blip r:embed="rId3"/>
          <a:stretch>
            <a:fillRect/>
          </a:stretch>
        </p:blipFill>
        <p:spPr>
          <a:xfrm>
            <a:off x="0" y="9728"/>
            <a:ext cx="14630400" cy="8229600"/>
          </a:xfrm>
          <a:prstGeom prst="rect">
            <a:avLst/>
          </a:prstGeom>
        </p:spPr>
      </p:pic>
      <p:sp>
        <p:nvSpPr>
          <p:cNvPr id="6" name="Shape 0"/>
          <p:cNvSpPr/>
          <p:nvPr/>
        </p:nvSpPr>
        <p:spPr>
          <a:xfrm>
            <a:off x="0" y="9729"/>
            <a:ext cx="14630400" cy="8229599"/>
          </a:xfrm>
          <a:prstGeom prst="rect">
            <a:avLst/>
          </a:prstGeom>
          <a:solidFill>
            <a:srgbClr val="0B0C23">
              <a:alpha val="75000"/>
            </a:srgbClr>
          </a:solidFill>
          <a:ln w="9644">
            <a:solidFill>
              <a:srgbClr val="FFFFFF">
                <a:alpha val="16000"/>
              </a:srgbClr>
            </a:solidFill>
            <a:prstDash val="solid"/>
          </a:ln>
        </p:spPr>
      </p:sp>
      <p:sp>
        <p:nvSpPr>
          <p:cNvPr id="150" name="Google Shape;150;p7"/>
          <p:cNvSpPr txBox="1">
            <a:spLocks noGrp="1"/>
          </p:cNvSpPr>
          <p:nvPr>
            <p:ph type="title"/>
          </p:nvPr>
        </p:nvSpPr>
        <p:spPr>
          <a:xfrm>
            <a:off x="982979" y="1667528"/>
            <a:ext cx="12424514" cy="1581620"/>
          </a:xfrm>
          <a:prstGeom prst="rect">
            <a:avLst/>
          </a:prstGeom>
          <a:noFill/>
          <a:ln>
            <a:noFill/>
          </a:ln>
        </p:spPr>
        <p:txBody>
          <a:bodyPr spcFirstLastPara="1" wrap="square" lIns="109710" tIns="54840" rIns="109710" bIns="54840" anchor="ctr" anchorCtr="0">
            <a:normAutofit/>
          </a:bodyPr>
          <a:lstStyle/>
          <a:p>
            <a:pPr marL="411480">
              <a:lnSpc>
                <a:spcPct val="90000"/>
              </a:lnSpc>
              <a:spcBef>
                <a:spcPts val="1680"/>
              </a:spcBef>
              <a:buClr>
                <a:schemeClr val="tx1"/>
              </a:buClr>
              <a:buSzPct val="50000"/>
            </a:pPr>
            <a:r>
              <a:rPr lang="en-IN" sz="4400" dirty="0">
                <a:solidFill>
                  <a:schemeClr val="bg1"/>
                </a:solidFill>
                <a:latin typeface="Times New Roman" panose="02020603050405020304" pitchFamily="18" charset="0"/>
                <a:cs typeface="Times New Roman" panose="02020603050405020304" pitchFamily="18" charset="0"/>
              </a:rPr>
              <a:t>Arduino Board</a:t>
            </a:r>
            <a:endParaRPr lang="en-US" sz="4400" dirty="0">
              <a:solidFill>
                <a:schemeClr val="bg1"/>
              </a:solidFill>
              <a:latin typeface="Times New Roman" panose="02020603050405020304" pitchFamily="18" charset="0"/>
              <a:cs typeface="Times New Roman" panose="02020603050405020304" pitchFamily="18" charset="0"/>
            </a:endParaRPr>
          </a:p>
        </p:txBody>
      </p:sp>
      <p:sp>
        <p:nvSpPr>
          <p:cNvPr id="151" name="Google Shape;151;p7"/>
          <p:cNvSpPr txBox="1">
            <a:spLocks noGrp="1"/>
          </p:cNvSpPr>
          <p:nvPr>
            <p:ph type="body" idx="1"/>
          </p:nvPr>
        </p:nvSpPr>
        <p:spPr>
          <a:xfrm>
            <a:off x="982979" y="2275213"/>
            <a:ext cx="9380221" cy="5029200"/>
          </a:xfrm>
          <a:prstGeom prst="rect">
            <a:avLst/>
          </a:prstGeom>
          <a:noFill/>
          <a:ln>
            <a:noFill/>
          </a:ln>
        </p:spPr>
        <p:txBody>
          <a:bodyPr spcFirstLastPara="1" wrap="square" lIns="0" tIns="54840" rIns="0" bIns="54840" anchor="ctr" anchorCtr="0">
            <a:noAutofit/>
          </a:bodyPr>
          <a:lstStyle/>
          <a:p>
            <a:pPr marL="411480" indent="-411480" algn="just">
              <a:lnSpc>
                <a:spcPct val="110000"/>
              </a:lnSpc>
              <a:spcBef>
                <a:spcPts val="0"/>
              </a:spcBef>
              <a:buClr>
                <a:schemeClr val="bg1"/>
              </a:buClr>
              <a:buSzPts val="2400"/>
              <a:buFont typeface="Arial" panose="020B0604020202020204" pitchFamily="34" charset="0"/>
              <a:buChar char="•"/>
            </a:pPr>
            <a:r>
              <a:rPr lang="en-US" sz="1750" dirty="0">
                <a:solidFill>
                  <a:schemeClr val="bg1"/>
                </a:solidFill>
                <a:latin typeface="Times New Roman" panose="02020603050405020304" pitchFamily="18" charset="0"/>
                <a:cs typeface="Times New Roman" panose="02020603050405020304" pitchFamily="18" charset="0"/>
              </a:rPr>
              <a:t>Arduino boards are typically equipped with a microcontroller unit (MCU) as their central processing unit. The most commonly used MCU in Arduino boards is the ATmega series from Atmel.</a:t>
            </a:r>
          </a:p>
          <a:p>
            <a:pPr marL="411480" indent="-411480" algn="just">
              <a:lnSpc>
                <a:spcPct val="110000"/>
              </a:lnSpc>
              <a:spcBef>
                <a:spcPts val="0"/>
              </a:spcBef>
              <a:buClr>
                <a:schemeClr val="bg1"/>
              </a:buClr>
              <a:buSzPts val="2400"/>
              <a:buFont typeface="Arial" panose="020B0604020202020204" pitchFamily="34" charset="0"/>
              <a:buChar char="•"/>
            </a:pPr>
            <a:endParaRPr lang="en-US" sz="1750" dirty="0">
              <a:solidFill>
                <a:schemeClr val="bg1"/>
              </a:solidFill>
              <a:latin typeface="Times New Roman" panose="02020603050405020304" pitchFamily="18" charset="0"/>
              <a:cs typeface="Times New Roman" panose="02020603050405020304" pitchFamily="18" charset="0"/>
            </a:endParaRPr>
          </a:p>
          <a:p>
            <a:pPr marL="411480" indent="-411480" algn="just">
              <a:lnSpc>
                <a:spcPct val="110000"/>
              </a:lnSpc>
              <a:spcBef>
                <a:spcPts val="0"/>
              </a:spcBef>
              <a:buClr>
                <a:schemeClr val="bg1"/>
              </a:buClr>
              <a:buSzPts val="2400"/>
              <a:buFont typeface="Arial" panose="020B0604020202020204" pitchFamily="34" charset="0"/>
              <a:buChar char="•"/>
            </a:pPr>
            <a:r>
              <a:rPr lang="en-US" sz="1750" dirty="0">
                <a:solidFill>
                  <a:schemeClr val="bg1"/>
                </a:solidFill>
                <a:latin typeface="Times New Roman" panose="02020603050405020304" pitchFamily="18" charset="0"/>
                <a:cs typeface="Times New Roman" panose="02020603050405020304" pitchFamily="18" charset="0"/>
              </a:rPr>
              <a:t>Arduino boards have a set of digital and analog pins that can be used for both input and output purposes.</a:t>
            </a:r>
          </a:p>
          <a:p>
            <a:pPr marL="411480" indent="-411480" algn="just">
              <a:lnSpc>
                <a:spcPct val="110000"/>
              </a:lnSpc>
              <a:spcBef>
                <a:spcPts val="0"/>
              </a:spcBef>
              <a:buClr>
                <a:schemeClr val="bg1"/>
              </a:buClr>
              <a:buSzPts val="2400"/>
              <a:buFont typeface="Arial" panose="020B0604020202020204" pitchFamily="34" charset="0"/>
              <a:buChar char="•"/>
            </a:pPr>
            <a:endParaRPr lang="en-US" sz="1750" dirty="0">
              <a:solidFill>
                <a:schemeClr val="bg1"/>
              </a:solidFill>
              <a:latin typeface="Times New Roman" panose="02020603050405020304" pitchFamily="18" charset="0"/>
              <a:cs typeface="Times New Roman" panose="02020603050405020304" pitchFamily="18" charset="0"/>
            </a:endParaRPr>
          </a:p>
          <a:p>
            <a:pPr marL="411480" indent="-411480" algn="just">
              <a:lnSpc>
                <a:spcPct val="110000"/>
              </a:lnSpc>
              <a:spcBef>
                <a:spcPts val="0"/>
              </a:spcBef>
              <a:buClr>
                <a:schemeClr val="bg1"/>
              </a:buClr>
              <a:buSzPts val="2400"/>
              <a:buFont typeface="Arial" panose="020B0604020202020204" pitchFamily="34" charset="0"/>
              <a:buChar char="•"/>
            </a:pPr>
            <a:r>
              <a:rPr lang="en-US" sz="1750" dirty="0">
                <a:solidFill>
                  <a:schemeClr val="bg1"/>
                </a:solidFill>
                <a:latin typeface="Times New Roman" panose="02020603050405020304" pitchFamily="18" charset="0"/>
                <a:cs typeface="Times New Roman" panose="02020603050405020304" pitchFamily="18" charset="0"/>
              </a:rPr>
              <a:t>Arduino boards often feature a USB interface, making it easy to connect the board to a computer for programming and communication. This USB connection is typically used for uploading sketches (Arduino programs) and for serial communication between the board and a computer.</a:t>
            </a:r>
          </a:p>
        </p:txBody>
      </p:sp>
      <p:pic>
        <p:nvPicPr>
          <p:cNvPr id="1026" name="Picture 2" descr="Arduino UNO SMD, 32 K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59014" y="3086375"/>
            <a:ext cx="3648424" cy="23058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Image 1" descr="preencoded.png"/>
          <p:cNvPicPr>
            <a:picLocks noChangeAspect="1"/>
          </p:cNvPicPr>
          <p:nvPr/>
        </p:nvPicPr>
        <p:blipFill>
          <a:blip r:embed="rId5"/>
          <a:stretch>
            <a:fillRect/>
          </a:stretch>
        </p:blipFill>
        <p:spPr>
          <a:xfrm rot="5400000">
            <a:off x="6481436" y="-6481436"/>
            <a:ext cx="1667528" cy="14630400"/>
          </a:xfrm>
          <a:prstGeom prst="rect">
            <a:avLst/>
          </a:prstGeom>
        </p:spPr>
      </p:pic>
    </p:spTree>
    <p:extLst>
      <p:ext uri="{BB962C8B-B14F-4D97-AF65-F5344CB8AC3E}">
        <p14:creationId xmlns:p14="http://schemas.microsoft.com/office/powerpoint/2010/main" val="3535902199"/>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7" name="Image 0" descr="preencoded.png"/>
          <p:cNvPicPr>
            <a:picLocks noChangeAspect="1"/>
          </p:cNvPicPr>
          <p:nvPr/>
        </p:nvPicPr>
        <p:blipFill>
          <a:blip r:embed="rId3"/>
          <a:stretch>
            <a:fillRect/>
          </a:stretch>
        </p:blipFill>
        <p:spPr>
          <a:xfrm>
            <a:off x="0" y="-36149"/>
            <a:ext cx="14630400" cy="8229600"/>
          </a:xfrm>
          <a:prstGeom prst="rect">
            <a:avLst/>
          </a:prstGeom>
        </p:spPr>
      </p:pic>
      <p:sp>
        <p:nvSpPr>
          <p:cNvPr id="6" name="Shape 0"/>
          <p:cNvSpPr/>
          <p:nvPr/>
        </p:nvSpPr>
        <p:spPr>
          <a:xfrm>
            <a:off x="0" y="-36149"/>
            <a:ext cx="14630400" cy="8229599"/>
          </a:xfrm>
          <a:prstGeom prst="rect">
            <a:avLst/>
          </a:prstGeom>
          <a:solidFill>
            <a:srgbClr val="0B0C23">
              <a:alpha val="75000"/>
            </a:srgbClr>
          </a:solidFill>
          <a:ln w="9644">
            <a:solidFill>
              <a:srgbClr val="FFFFFF">
                <a:alpha val="16000"/>
              </a:srgbClr>
            </a:solidFill>
            <a:prstDash val="solid"/>
          </a:ln>
        </p:spPr>
      </p:sp>
      <p:sp>
        <p:nvSpPr>
          <p:cNvPr id="150" name="Google Shape;150;p7"/>
          <p:cNvSpPr txBox="1">
            <a:spLocks noGrp="1"/>
          </p:cNvSpPr>
          <p:nvPr>
            <p:ph type="title"/>
          </p:nvPr>
        </p:nvSpPr>
        <p:spPr>
          <a:xfrm>
            <a:off x="982979" y="1788942"/>
            <a:ext cx="12424514" cy="1581620"/>
          </a:xfrm>
          <a:prstGeom prst="rect">
            <a:avLst/>
          </a:prstGeom>
          <a:noFill/>
          <a:ln>
            <a:noFill/>
          </a:ln>
        </p:spPr>
        <p:txBody>
          <a:bodyPr spcFirstLastPara="1" wrap="square" lIns="109710" tIns="54840" rIns="109710" bIns="54840" anchor="ctr" anchorCtr="0">
            <a:normAutofit/>
          </a:bodyPr>
          <a:lstStyle/>
          <a:p>
            <a:pPr marL="411480">
              <a:lnSpc>
                <a:spcPct val="90000"/>
              </a:lnSpc>
              <a:spcBef>
                <a:spcPts val="1680"/>
              </a:spcBef>
              <a:buClr>
                <a:schemeClr val="tx1"/>
              </a:buClr>
              <a:buSzPct val="50000"/>
            </a:pPr>
            <a:r>
              <a:rPr lang="en-IN" sz="4400" dirty="0">
                <a:solidFill>
                  <a:schemeClr val="bg1"/>
                </a:solidFill>
                <a:latin typeface="Times New Roman" panose="02020603050405020304" pitchFamily="18" charset="0"/>
                <a:cs typeface="Times New Roman" panose="02020603050405020304" pitchFamily="18" charset="0"/>
              </a:rPr>
              <a:t>HC-05</a:t>
            </a:r>
            <a:endParaRPr lang="en-US" sz="4400" dirty="0">
              <a:solidFill>
                <a:schemeClr val="bg1"/>
              </a:solidFill>
              <a:latin typeface="Times New Roman" panose="02020603050405020304" pitchFamily="18" charset="0"/>
              <a:cs typeface="Times New Roman" panose="02020603050405020304" pitchFamily="18" charset="0"/>
            </a:endParaRPr>
          </a:p>
        </p:txBody>
      </p:sp>
      <p:sp>
        <p:nvSpPr>
          <p:cNvPr id="151" name="Google Shape;151;p7"/>
          <p:cNvSpPr txBox="1">
            <a:spLocks noGrp="1"/>
          </p:cNvSpPr>
          <p:nvPr>
            <p:ph type="body" idx="1"/>
          </p:nvPr>
        </p:nvSpPr>
        <p:spPr>
          <a:xfrm>
            <a:off x="982979" y="2264863"/>
            <a:ext cx="8951409" cy="5029200"/>
          </a:xfrm>
          <a:prstGeom prst="rect">
            <a:avLst/>
          </a:prstGeom>
          <a:noFill/>
          <a:ln>
            <a:noFill/>
          </a:ln>
        </p:spPr>
        <p:txBody>
          <a:bodyPr spcFirstLastPara="1" wrap="square" lIns="0" tIns="54840" rIns="0" bIns="54840" anchor="ctr" anchorCtr="0">
            <a:noAutofit/>
          </a:bodyPr>
          <a:lstStyle/>
          <a:p>
            <a:pPr marL="411480" indent="-411480" algn="l">
              <a:lnSpc>
                <a:spcPct val="110000"/>
              </a:lnSpc>
              <a:spcBef>
                <a:spcPts val="0"/>
              </a:spcBef>
              <a:buClr>
                <a:schemeClr val="bg1"/>
              </a:buClr>
              <a:buSzPts val="2400"/>
              <a:buFont typeface="Arial" panose="020B0604020202020204" pitchFamily="34" charset="0"/>
              <a:buChar char="•"/>
            </a:pPr>
            <a:r>
              <a:rPr lang="en-US" sz="1750" dirty="0">
                <a:solidFill>
                  <a:schemeClr val="bg1"/>
                </a:solidFill>
                <a:latin typeface="Times New Roman" panose="02020603050405020304" pitchFamily="18" charset="0"/>
                <a:cs typeface="Times New Roman" panose="02020603050405020304" pitchFamily="18" charset="0"/>
              </a:rPr>
              <a:t>The HC-05 is a Bluetooth module that provides wireless communication capabilities in various electronic projects. It is often used in Arduino and Raspberry Pi projects to establish Bluetooth connections with other devices, such as smartphones, tablets, or computer system.</a:t>
            </a:r>
          </a:p>
          <a:p>
            <a:pPr marL="411480" indent="-411480" algn="l">
              <a:lnSpc>
                <a:spcPct val="110000"/>
              </a:lnSpc>
              <a:spcBef>
                <a:spcPts val="0"/>
              </a:spcBef>
              <a:buClr>
                <a:schemeClr val="bg1"/>
              </a:buClr>
              <a:buSzPts val="2400"/>
              <a:buFont typeface="Arial" panose="020B0604020202020204" pitchFamily="34" charset="0"/>
              <a:buChar char="•"/>
            </a:pPr>
            <a:endParaRPr lang="en-US" sz="1750" dirty="0">
              <a:solidFill>
                <a:schemeClr val="bg1"/>
              </a:solidFill>
              <a:latin typeface="Times New Roman" panose="02020603050405020304" pitchFamily="18" charset="0"/>
              <a:cs typeface="Times New Roman" panose="02020603050405020304" pitchFamily="18" charset="0"/>
            </a:endParaRPr>
          </a:p>
          <a:p>
            <a:pPr marL="411480" indent="-411480" algn="l">
              <a:lnSpc>
                <a:spcPct val="110000"/>
              </a:lnSpc>
              <a:spcBef>
                <a:spcPts val="0"/>
              </a:spcBef>
              <a:buClr>
                <a:schemeClr val="bg1"/>
              </a:buClr>
              <a:buSzPts val="2400"/>
              <a:buFont typeface="Arial" panose="020B0604020202020204" pitchFamily="34" charset="0"/>
              <a:buChar char="•"/>
            </a:pPr>
            <a:r>
              <a:rPr lang="en-US" sz="1750" dirty="0">
                <a:solidFill>
                  <a:schemeClr val="bg1"/>
                </a:solidFill>
                <a:latin typeface="Times New Roman" panose="02020603050405020304" pitchFamily="18" charset="0"/>
                <a:cs typeface="Times New Roman" panose="02020603050405020304" pitchFamily="18" charset="0"/>
              </a:rPr>
              <a:t>The HC-05 has a communication range of 10 meters (about 33 feet) in open-air environments.</a:t>
            </a:r>
          </a:p>
          <a:p>
            <a:pPr marL="411480" indent="-411480" algn="l">
              <a:lnSpc>
                <a:spcPct val="110000"/>
              </a:lnSpc>
              <a:spcBef>
                <a:spcPts val="0"/>
              </a:spcBef>
              <a:buClr>
                <a:schemeClr val="bg1"/>
              </a:buClr>
              <a:buSzPts val="2400"/>
              <a:buFont typeface="Arial" panose="020B0604020202020204" pitchFamily="34" charset="0"/>
              <a:buChar char="•"/>
            </a:pPr>
            <a:endParaRPr lang="en-US" sz="1750" dirty="0">
              <a:solidFill>
                <a:schemeClr val="bg1"/>
              </a:solidFill>
              <a:latin typeface="Times New Roman" panose="02020603050405020304" pitchFamily="18" charset="0"/>
              <a:cs typeface="Times New Roman" panose="02020603050405020304" pitchFamily="18" charset="0"/>
            </a:endParaRPr>
          </a:p>
          <a:p>
            <a:pPr marL="411480" indent="-411480" algn="l">
              <a:lnSpc>
                <a:spcPct val="110000"/>
              </a:lnSpc>
              <a:spcBef>
                <a:spcPts val="0"/>
              </a:spcBef>
              <a:buClr>
                <a:schemeClr val="bg1"/>
              </a:buClr>
              <a:buSzPts val="2400"/>
              <a:buFont typeface="Arial" panose="020B0604020202020204" pitchFamily="34" charset="0"/>
              <a:buChar char="•"/>
            </a:pPr>
            <a:r>
              <a:rPr lang="en-US" sz="1750" dirty="0">
                <a:solidFill>
                  <a:schemeClr val="bg1"/>
                </a:solidFill>
                <a:latin typeface="Times New Roman" panose="02020603050405020304" pitchFamily="18" charset="0"/>
                <a:cs typeface="Times New Roman" panose="02020603050405020304" pitchFamily="18" charset="0"/>
              </a:rPr>
              <a:t>Bluetooth devices like the HC-05 can be paired with other devices to establish secure connections. Pairing often involves using a PIN or passkey for authentication.</a:t>
            </a:r>
          </a:p>
        </p:txBody>
      </p:sp>
      <p:pic>
        <p:nvPicPr>
          <p:cNvPr id="2050" name="Picture 2" descr="Green Bluetooth Module HC 05, For Industrial"/>
          <p:cNvPicPr>
            <a:picLocks noChangeAspect="1" noChangeArrowheads="1"/>
          </p:cNvPicPr>
          <p:nvPr/>
        </p:nvPicPr>
        <p:blipFill rotWithShape="1">
          <a:blip r:embed="rId4">
            <a:extLst>
              <a:ext uri="{28A0092B-C50C-407E-A947-70E740481C1C}">
                <a14:useLocalDpi xmlns:a14="http://schemas.microsoft.com/office/drawing/2010/main" val="0"/>
              </a:ext>
            </a:extLst>
          </a:blip>
          <a:srcRect l="29142" t="6522" r="32277" b="9071"/>
          <a:stretch/>
        </p:blipFill>
        <p:spPr bwMode="auto">
          <a:xfrm rot="16200000">
            <a:off x="11346726" y="2732413"/>
            <a:ext cx="1871336" cy="40941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Image 1" descr="preencoded.png"/>
          <p:cNvPicPr>
            <a:picLocks noChangeAspect="1"/>
          </p:cNvPicPr>
          <p:nvPr/>
        </p:nvPicPr>
        <p:blipFill>
          <a:blip r:embed="rId5"/>
          <a:stretch>
            <a:fillRect/>
          </a:stretch>
        </p:blipFill>
        <p:spPr>
          <a:xfrm rot="5400000">
            <a:off x="6481436" y="-6481436"/>
            <a:ext cx="1667528" cy="14630400"/>
          </a:xfrm>
          <a:prstGeom prst="rect">
            <a:avLst/>
          </a:prstGeom>
        </p:spPr>
      </p:pic>
    </p:spTree>
    <p:extLst>
      <p:ext uri="{BB962C8B-B14F-4D97-AF65-F5344CB8AC3E}">
        <p14:creationId xmlns:p14="http://schemas.microsoft.com/office/powerpoint/2010/main" val="3104395248"/>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5" name="Image 0" descr="preencoded.png"/>
          <p:cNvPicPr>
            <a:picLocks noChangeAspect="1"/>
          </p:cNvPicPr>
          <p:nvPr/>
        </p:nvPicPr>
        <p:blipFill>
          <a:blip r:embed="rId3"/>
          <a:stretch>
            <a:fillRect/>
          </a:stretch>
        </p:blipFill>
        <p:spPr>
          <a:xfrm>
            <a:off x="0" y="9728"/>
            <a:ext cx="14630400" cy="8229600"/>
          </a:xfrm>
          <a:prstGeom prst="rect">
            <a:avLst/>
          </a:prstGeom>
        </p:spPr>
      </p:pic>
      <p:sp>
        <p:nvSpPr>
          <p:cNvPr id="6" name="Shape 0"/>
          <p:cNvSpPr/>
          <p:nvPr/>
        </p:nvSpPr>
        <p:spPr>
          <a:xfrm>
            <a:off x="0" y="-36149"/>
            <a:ext cx="14630400" cy="8229599"/>
          </a:xfrm>
          <a:prstGeom prst="rect">
            <a:avLst/>
          </a:prstGeom>
          <a:solidFill>
            <a:srgbClr val="0B0C23">
              <a:alpha val="75000"/>
            </a:srgbClr>
          </a:solidFill>
          <a:ln w="9644">
            <a:solidFill>
              <a:srgbClr val="FFFFFF">
                <a:alpha val="16000"/>
              </a:srgbClr>
            </a:solidFill>
            <a:prstDash val="solid"/>
          </a:ln>
        </p:spPr>
      </p:sp>
      <p:sp>
        <p:nvSpPr>
          <p:cNvPr id="150" name="Google Shape;150;p7"/>
          <p:cNvSpPr txBox="1">
            <a:spLocks noGrp="1"/>
          </p:cNvSpPr>
          <p:nvPr>
            <p:ph type="title"/>
          </p:nvPr>
        </p:nvSpPr>
        <p:spPr>
          <a:xfrm>
            <a:off x="982979" y="1704535"/>
            <a:ext cx="12424514" cy="1581620"/>
          </a:xfrm>
          <a:prstGeom prst="rect">
            <a:avLst/>
          </a:prstGeom>
          <a:noFill/>
          <a:ln>
            <a:noFill/>
          </a:ln>
        </p:spPr>
        <p:txBody>
          <a:bodyPr spcFirstLastPara="1" wrap="square" lIns="109710" tIns="54840" rIns="109710" bIns="54840" anchor="ctr" anchorCtr="0">
            <a:normAutofit/>
          </a:bodyPr>
          <a:lstStyle/>
          <a:p>
            <a:pPr marL="411480">
              <a:lnSpc>
                <a:spcPct val="90000"/>
              </a:lnSpc>
              <a:spcBef>
                <a:spcPts val="1680"/>
              </a:spcBef>
              <a:buClr>
                <a:schemeClr val="tx1"/>
              </a:buClr>
              <a:buSzPct val="50000"/>
            </a:pPr>
            <a:r>
              <a:rPr lang="en-US" sz="4400" dirty="0">
                <a:solidFill>
                  <a:schemeClr val="bg1"/>
                </a:solidFill>
                <a:latin typeface="Times New Roman" panose="02020603050405020304" pitchFamily="18" charset="0"/>
                <a:cs typeface="Times New Roman" panose="02020603050405020304" pitchFamily="18" charset="0"/>
              </a:rPr>
              <a:t>CV2</a:t>
            </a:r>
          </a:p>
        </p:txBody>
      </p:sp>
      <p:sp>
        <p:nvSpPr>
          <p:cNvPr id="151" name="Google Shape;151;p7"/>
          <p:cNvSpPr txBox="1">
            <a:spLocks noGrp="1"/>
          </p:cNvSpPr>
          <p:nvPr>
            <p:ph type="body" idx="1"/>
          </p:nvPr>
        </p:nvSpPr>
        <p:spPr>
          <a:xfrm>
            <a:off x="982979" y="3019463"/>
            <a:ext cx="12973050" cy="2720339"/>
          </a:xfrm>
          <a:prstGeom prst="rect">
            <a:avLst/>
          </a:prstGeom>
          <a:noFill/>
          <a:ln>
            <a:noFill/>
          </a:ln>
        </p:spPr>
        <p:txBody>
          <a:bodyPr spcFirstLastPara="1" wrap="square" lIns="0" tIns="54840" rIns="0" bIns="54840" anchor="ctr" anchorCtr="0">
            <a:noAutofit/>
          </a:bodyPr>
          <a:lstStyle/>
          <a:p>
            <a:pPr marL="411480" indent="-411480" algn="l">
              <a:lnSpc>
                <a:spcPct val="110000"/>
              </a:lnSpc>
              <a:spcBef>
                <a:spcPts val="0"/>
              </a:spcBef>
              <a:buClr>
                <a:schemeClr val="bg1"/>
              </a:buClr>
              <a:buSzPts val="2400"/>
              <a:buFont typeface="Arial" panose="020B0604020202020204" pitchFamily="34" charset="0"/>
              <a:buChar char="•"/>
            </a:pPr>
            <a:r>
              <a:rPr lang="en-US" sz="1750" dirty="0">
                <a:solidFill>
                  <a:schemeClr val="bg1"/>
                </a:solidFill>
                <a:latin typeface="Times New Roman" panose="02020603050405020304" pitchFamily="18" charset="0"/>
                <a:cs typeface="Times New Roman" panose="02020603050405020304" pitchFamily="18" charset="0"/>
              </a:rPr>
              <a:t>CV2 (OpenCV) is an application of the OpenCV library to detect and interpret hand gestures made by users for controlling the robotic car. </a:t>
            </a:r>
          </a:p>
          <a:p>
            <a:pPr marL="411480" indent="-411480" algn="l">
              <a:lnSpc>
                <a:spcPct val="110000"/>
              </a:lnSpc>
              <a:spcBef>
                <a:spcPts val="0"/>
              </a:spcBef>
              <a:buClr>
                <a:schemeClr val="bg1"/>
              </a:buClr>
              <a:buSzPts val="2400"/>
              <a:buFont typeface="Arial" panose="020B0604020202020204" pitchFamily="34" charset="0"/>
              <a:buChar char="•"/>
            </a:pPr>
            <a:endParaRPr lang="en-US" sz="1750" dirty="0">
              <a:solidFill>
                <a:schemeClr val="bg1"/>
              </a:solidFill>
              <a:latin typeface="Times New Roman" panose="02020603050405020304" pitchFamily="18" charset="0"/>
              <a:cs typeface="Times New Roman" panose="02020603050405020304" pitchFamily="18" charset="0"/>
            </a:endParaRPr>
          </a:p>
          <a:p>
            <a:pPr marL="411480" indent="-411480" algn="l">
              <a:lnSpc>
                <a:spcPct val="110000"/>
              </a:lnSpc>
              <a:spcBef>
                <a:spcPts val="0"/>
              </a:spcBef>
              <a:buClr>
                <a:schemeClr val="bg1"/>
              </a:buClr>
              <a:buSzPts val="2400"/>
              <a:buFont typeface="Arial" panose="020B0604020202020204" pitchFamily="34" charset="0"/>
              <a:buChar char="•"/>
            </a:pPr>
            <a:r>
              <a:rPr lang="en-US" sz="1750" dirty="0">
                <a:solidFill>
                  <a:schemeClr val="bg1"/>
                </a:solidFill>
                <a:latin typeface="Times New Roman" panose="02020603050405020304" pitchFamily="18" charset="0"/>
                <a:cs typeface="Times New Roman" panose="02020603050405020304" pitchFamily="18" charset="0"/>
              </a:rPr>
              <a:t>This technology uses computer vision algorithms to capture and analyze the movements of the user's hand, and translate them into robot control commands.</a:t>
            </a:r>
          </a:p>
          <a:p>
            <a:pPr marL="411480" indent="-411480" algn="l">
              <a:lnSpc>
                <a:spcPct val="110000"/>
              </a:lnSpc>
              <a:spcBef>
                <a:spcPts val="0"/>
              </a:spcBef>
              <a:buClr>
                <a:schemeClr val="bg1"/>
              </a:buClr>
              <a:buSzPts val="2400"/>
              <a:buFont typeface="Arial" panose="020B0604020202020204" pitchFamily="34" charset="0"/>
              <a:buChar char="•"/>
            </a:pPr>
            <a:endParaRPr lang="en-US" sz="1750" dirty="0">
              <a:solidFill>
                <a:schemeClr val="bg1"/>
              </a:solidFill>
              <a:latin typeface="Times New Roman" panose="02020603050405020304" pitchFamily="18" charset="0"/>
              <a:cs typeface="Times New Roman" panose="02020603050405020304" pitchFamily="18" charset="0"/>
            </a:endParaRPr>
          </a:p>
          <a:p>
            <a:pPr marL="411480" indent="-411480" algn="l">
              <a:lnSpc>
                <a:spcPct val="110000"/>
              </a:lnSpc>
              <a:spcBef>
                <a:spcPts val="0"/>
              </a:spcBef>
              <a:buClr>
                <a:schemeClr val="bg1"/>
              </a:buClr>
              <a:buSzPts val="2400"/>
              <a:buFont typeface="Arial" panose="020B0604020202020204" pitchFamily="34" charset="0"/>
              <a:buChar char="•"/>
            </a:pPr>
            <a:r>
              <a:rPr lang="en-US" sz="1750" dirty="0">
                <a:solidFill>
                  <a:schemeClr val="bg1"/>
                </a:solidFill>
                <a:latin typeface="Times New Roman" panose="02020603050405020304" pitchFamily="18" charset="0"/>
                <a:cs typeface="Times New Roman" panose="02020603050405020304" pitchFamily="18" charset="0"/>
              </a:rPr>
              <a:t>The hand gestures are recognized and interpreted by the CV2.</a:t>
            </a:r>
            <a:endParaRPr sz="1750" dirty="0">
              <a:solidFill>
                <a:schemeClr val="bg1"/>
              </a:solidFill>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rot="5400000">
            <a:off x="6481436" y="-6481436"/>
            <a:ext cx="1667528" cy="14630400"/>
          </a:xfrm>
          <a:prstGeom prst="rect">
            <a:avLst/>
          </a:prstGeom>
        </p:spPr>
      </p:pic>
    </p:spTree>
    <p:extLst>
      <p:ext uri="{BB962C8B-B14F-4D97-AF65-F5344CB8AC3E}">
        <p14:creationId xmlns:p14="http://schemas.microsoft.com/office/powerpoint/2010/main" val="1995248381"/>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5" name="Image 0" descr="preencoded.png"/>
          <p:cNvPicPr>
            <a:picLocks noChangeAspect="1"/>
          </p:cNvPicPr>
          <p:nvPr/>
        </p:nvPicPr>
        <p:blipFill>
          <a:blip r:embed="rId3"/>
          <a:stretch>
            <a:fillRect/>
          </a:stretch>
        </p:blipFill>
        <p:spPr>
          <a:xfrm>
            <a:off x="0" y="9728"/>
            <a:ext cx="14630400" cy="8229600"/>
          </a:xfrm>
          <a:prstGeom prst="rect">
            <a:avLst/>
          </a:prstGeom>
        </p:spPr>
      </p:pic>
      <p:sp>
        <p:nvSpPr>
          <p:cNvPr id="6" name="Shape 0"/>
          <p:cNvSpPr/>
          <p:nvPr/>
        </p:nvSpPr>
        <p:spPr>
          <a:xfrm>
            <a:off x="0" y="-36149"/>
            <a:ext cx="14630400" cy="8229599"/>
          </a:xfrm>
          <a:prstGeom prst="rect">
            <a:avLst/>
          </a:prstGeom>
          <a:solidFill>
            <a:srgbClr val="0B0C23">
              <a:alpha val="75000"/>
            </a:srgbClr>
          </a:solidFill>
          <a:ln w="9644">
            <a:solidFill>
              <a:srgbClr val="FFFFFF">
                <a:alpha val="16000"/>
              </a:srgbClr>
            </a:solidFill>
            <a:prstDash val="solid"/>
          </a:ln>
        </p:spPr>
      </p:sp>
      <p:sp>
        <p:nvSpPr>
          <p:cNvPr id="150" name="Google Shape;150;p7"/>
          <p:cNvSpPr txBox="1">
            <a:spLocks noGrp="1"/>
          </p:cNvSpPr>
          <p:nvPr>
            <p:ph type="title"/>
          </p:nvPr>
        </p:nvSpPr>
        <p:spPr>
          <a:xfrm>
            <a:off x="1102943" y="1677257"/>
            <a:ext cx="12424514" cy="1581620"/>
          </a:xfrm>
          <a:prstGeom prst="rect">
            <a:avLst/>
          </a:prstGeom>
          <a:noFill/>
          <a:ln>
            <a:noFill/>
          </a:ln>
        </p:spPr>
        <p:txBody>
          <a:bodyPr spcFirstLastPara="1" wrap="square" lIns="109710" tIns="54840" rIns="109710" bIns="54840" anchor="ctr" anchorCtr="0">
            <a:normAutofit/>
          </a:bodyPr>
          <a:lstStyle/>
          <a:p>
            <a:r>
              <a:rPr lang="en-US" sz="4400" dirty="0">
                <a:solidFill>
                  <a:schemeClr val="bg1"/>
                </a:solidFill>
                <a:latin typeface="Times New Roman" panose="02020603050405020304" pitchFamily="18" charset="0"/>
                <a:cs typeface="Times New Roman" panose="02020603050405020304" pitchFamily="18" charset="0"/>
              </a:rPr>
              <a:t>MEDIAPIPE</a:t>
            </a:r>
            <a:endParaRPr sz="4400" dirty="0">
              <a:solidFill>
                <a:schemeClr val="bg1"/>
              </a:solidFill>
              <a:latin typeface="Times New Roman" panose="02020603050405020304" pitchFamily="18" charset="0"/>
              <a:cs typeface="Times New Roman" panose="02020603050405020304" pitchFamily="18" charset="0"/>
            </a:endParaRPr>
          </a:p>
        </p:txBody>
      </p:sp>
      <p:sp>
        <p:nvSpPr>
          <p:cNvPr id="151" name="Google Shape;151;p7"/>
          <p:cNvSpPr txBox="1">
            <a:spLocks noGrp="1"/>
          </p:cNvSpPr>
          <p:nvPr>
            <p:ph type="body" idx="1"/>
          </p:nvPr>
        </p:nvSpPr>
        <p:spPr>
          <a:xfrm>
            <a:off x="982979" y="3189858"/>
            <a:ext cx="12973050" cy="2620392"/>
          </a:xfrm>
          <a:prstGeom prst="rect">
            <a:avLst/>
          </a:prstGeom>
          <a:noFill/>
          <a:ln>
            <a:noFill/>
          </a:ln>
        </p:spPr>
        <p:txBody>
          <a:bodyPr spcFirstLastPara="1" wrap="square" lIns="0" tIns="54840" rIns="0" bIns="54840" anchor="ctr" anchorCtr="0">
            <a:noAutofit/>
          </a:bodyPr>
          <a:lstStyle/>
          <a:p>
            <a:pPr marL="285750" indent="-285750" algn="l">
              <a:lnSpc>
                <a:spcPct val="110000"/>
              </a:lnSpc>
              <a:spcBef>
                <a:spcPts val="0"/>
              </a:spcBef>
              <a:buClr>
                <a:schemeClr val="bg1"/>
              </a:buClr>
              <a:buSzPts val="2400"/>
              <a:buFont typeface="Arial" panose="020B0604020202020204" pitchFamily="34" charset="0"/>
              <a:buChar char="•"/>
            </a:pPr>
            <a:r>
              <a:rPr lang="en-US" sz="1750" dirty="0">
                <a:solidFill>
                  <a:schemeClr val="bg1"/>
                </a:solidFill>
                <a:latin typeface="Times New Roman" panose="02020603050405020304" pitchFamily="18" charset="0"/>
                <a:cs typeface="Times New Roman" panose="02020603050405020304" pitchFamily="18" charset="0"/>
              </a:rPr>
              <a:t>Mediapipe is an open-source machine learning library of Google, which has some solutions for face recognition and gesture recognition, and provides encapsulation of python, js and other languages.</a:t>
            </a:r>
          </a:p>
          <a:p>
            <a:pPr marL="285750" indent="-285750" algn="l">
              <a:lnSpc>
                <a:spcPct val="110000"/>
              </a:lnSpc>
              <a:spcBef>
                <a:spcPts val="0"/>
              </a:spcBef>
              <a:buClr>
                <a:schemeClr val="bg1"/>
              </a:buClr>
              <a:buSzPts val="2400"/>
              <a:buFont typeface="Arial" panose="020B0604020202020204" pitchFamily="34" charset="0"/>
              <a:buChar char="•"/>
            </a:pPr>
            <a:endParaRPr lang="en-US" sz="1750" dirty="0">
              <a:solidFill>
                <a:schemeClr val="bg1"/>
              </a:solidFill>
              <a:latin typeface="Times New Roman" panose="02020603050405020304" pitchFamily="18" charset="0"/>
              <a:cs typeface="Times New Roman" panose="02020603050405020304" pitchFamily="18" charset="0"/>
            </a:endParaRPr>
          </a:p>
          <a:p>
            <a:pPr marL="285750" indent="-285750" algn="l">
              <a:lnSpc>
                <a:spcPct val="110000"/>
              </a:lnSpc>
              <a:spcBef>
                <a:spcPts val="0"/>
              </a:spcBef>
              <a:buClr>
                <a:schemeClr val="bg1"/>
              </a:buClr>
              <a:buSzPts val="2400"/>
              <a:buFont typeface="Arial" panose="020B0604020202020204" pitchFamily="34" charset="0"/>
              <a:buChar char="•"/>
            </a:pPr>
            <a:r>
              <a:rPr lang="en-US" sz="1750" dirty="0">
                <a:solidFill>
                  <a:schemeClr val="bg1"/>
                </a:solidFill>
                <a:latin typeface="Times New Roman" panose="02020603050405020304" pitchFamily="18" charset="0"/>
                <a:cs typeface="Times New Roman" panose="02020603050405020304" pitchFamily="18" charset="0"/>
              </a:rPr>
              <a:t>Developers can use the framework's pre-built hand tracking and gesture recognition models, or build their own custom models using MediaPipe's ML training and inference tools.</a:t>
            </a:r>
          </a:p>
          <a:p>
            <a:pPr marL="285750" indent="-285750" algn="l">
              <a:lnSpc>
                <a:spcPct val="110000"/>
              </a:lnSpc>
              <a:spcBef>
                <a:spcPts val="0"/>
              </a:spcBef>
              <a:buClr>
                <a:schemeClr val="bg1"/>
              </a:buClr>
              <a:buSzPts val="2400"/>
              <a:buFont typeface="Arial" panose="020B0604020202020204" pitchFamily="34" charset="0"/>
              <a:buChar char="•"/>
            </a:pPr>
            <a:endParaRPr lang="en-US" sz="1750" dirty="0">
              <a:solidFill>
                <a:schemeClr val="bg1"/>
              </a:solidFill>
              <a:latin typeface="Times New Roman" panose="02020603050405020304" pitchFamily="18" charset="0"/>
              <a:cs typeface="Times New Roman" panose="02020603050405020304" pitchFamily="18" charset="0"/>
            </a:endParaRPr>
          </a:p>
          <a:p>
            <a:pPr marL="285750" indent="-285750" algn="l">
              <a:lnSpc>
                <a:spcPct val="110000"/>
              </a:lnSpc>
              <a:spcBef>
                <a:spcPts val="0"/>
              </a:spcBef>
              <a:buClr>
                <a:schemeClr val="bg1"/>
              </a:buClr>
              <a:buSzPts val="2400"/>
              <a:buFont typeface="Arial" panose="020B0604020202020204" pitchFamily="34" charset="0"/>
              <a:buChar char="•"/>
            </a:pPr>
            <a:r>
              <a:rPr lang="en-US" sz="1750" dirty="0">
                <a:solidFill>
                  <a:schemeClr val="bg1"/>
                </a:solidFill>
                <a:latin typeface="Times New Roman" panose="02020603050405020304" pitchFamily="18" charset="0"/>
                <a:cs typeface="Times New Roman" panose="02020603050405020304" pitchFamily="18" charset="0"/>
              </a:rPr>
              <a:t>They can also leverage MediaPipe's integration with other technologies such as OpenCV.</a:t>
            </a:r>
            <a:endParaRPr sz="1750" dirty="0">
              <a:solidFill>
                <a:schemeClr val="bg1"/>
              </a:solidFill>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rot="5400000">
            <a:off x="6481436" y="-6481436"/>
            <a:ext cx="1667528" cy="14630400"/>
          </a:xfrm>
          <a:prstGeom prst="rect">
            <a:avLst/>
          </a:prstGeom>
        </p:spPr>
      </p:pic>
    </p:spTree>
    <p:extLst>
      <p:ext uri="{BB962C8B-B14F-4D97-AF65-F5344CB8AC3E}">
        <p14:creationId xmlns:p14="http://schemas.microsoft.com/office/powerpoint/2010/main" val="3421757997"/>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5" name="Image 0" descr="preencoded.png"/>
          <p:cNvPicPr>
            <a:picLocks noChangeAspect="1"/>
          </p:cNvPicPr>
          <p:nvPr/>
        </p:nvPicPr>
        <p:blipFill>
          <a:blip r:embed="rId3"/>
          <a:stretch>
            <a:fillRect/>
          </a:stretch>
        </p:blipFill>
        <p:spPr>
          <a:xfrm>
            <a:off x="0" y="9728"/>
            <a:ext cx="14630400" cy="8229600"/>
          </a:xfrm>
          <a:prstGeom prst="rect">
            <a:avLst/>
          </a:prstGeom>
        </p:spPr>
      </p:pic>
      <p:sp>
        <p:nvSpPr>
          <p:cNvPr id="6" name="Shape 0"/>
          <p:cNvSpPr/>
          <p:nvPr/>
        </p:nvSpPr>
        <p:spPr>
          <a:xfrm>
            <a:off x="0" y="-36149"/>
            <a:ext cx="14630400" cy="8229599"/>
          </a:xfrm>
          <a:prstGeom prst="rect">
            <a:avLst/>
          </a:prstGeom>
          <a:solidFill>
            <a:srgbClr val="0B0C23">
              <a:alpha val="75000"/>
            </a:srgbClr>
          </a:solidFill>
          <a:ln w="9644">
            <a:solidFill>
              <a:srgbClr val="FFFFFF">
                <a:alpha val="16000"/>
              </a:srgbClr>
            </a:solidFill>
            <a:prstDash val="solid"/>
          </a:ln>
        </p:spPr>
      </p:sp>
      <p:sp>
        <p:nvSpPr>
          <p:cNvPr id="150" name="Google Shape;150;p7"/>
          <p:cNvSpPr txBox="1">
            <a:spLocks noGrp="1"/>
          </p:cNvSpPr>
          <p:nvPr>
            <p:ph type="title"/>
          </p:nvPr>
        </p:nvSpPr>
        <p:spPr>
          <a:xfrm>
            <a:off x="1102943" y="1677257"/>
            <a:ext cx="12424514" cy="1581620"/>
          </a:xfrm>
          <a:prstGeom prst="rect">
            <a:avLst/>
          </a:prstGeom>
          <a:noFill/>
          <a:ln>
            <a:noFill/>
          </a:ln>
        </p:spPr>
        <p:txBody>
          <a:bodyPr spcFirstLastPara="1" wrap="square" lIns="109710" tIns="54840" rIns="109710" bIns="54840" anchor="ctr" anchorCtr="0">
            <a:normAutofit/>
          </a:bodyPr>
          <a:lstStyle/>
          <a:p>
            <a:r>
              <a:rPr lang="en-US" sz="4400" dirty="0">
                <a:solidFill>
                  <a:schemeClr val="bg1"/>
                </a:solidFill>
                <a:latin typeface="Times New Roman" panose="02020603050405020304" pitchFamily="18" charset="0"/>
                <a:cs typeface="Times New Roman" panose="02020603050405020304" pitchFamily="18" charset="0"/>
              </a:rPr>
              <a:t>WORKING PRINCIPLE</a:t>
            </a:r>
            <a:endParaRPr sz="4400" dirty="0">
              <a:solidFill>
                <a:schemeClr val="bg1"/>
              </a:solidFill>
              <a:latin typeface="Times New Roman" panose="02020603050405020304" pitchFamily="18" charset="0"/>
              <a:cs typeface="Times New Roman" panose="02020603050405020304" pitchFamily="18" charset="0"/>
            </a:endParaRPr>
          </a:p>
        </p:txBody>
      </p:sp>
      <p:sp>
        <p:nvSpPr>
          <p:cNvPr id="151" name="Google Shape;151;p7"/>
          <p:cNvSpPr txBox="1">
            <a:spLocks noGrp="1"/>
          </p:cNvSpPr>
          <p:nvPr>
            <p:ph type="body" idx="1"/>
          </p:nvPr>
        </p:nvSpPr>
        <p:spPr>
          <a:xfrm>
            <a:off x="982979" y="3268605"/>
            <a:ext cx="12973050" cy="2941694"/>
          </a:xfrm>
          <a:prstGeom prst="rect">
            <a:avLst/>
          </a:prstGeom>
          <a:noFill/>
          <a:ln>
            <a:noFill/>
          </a:ln>
        </p:spPr>
        <p:txBody>
          <a:bodyPr spcFirstLastPara="1" wrap="square" lIns="0" tIns="54840" rIns="0" bIns="54840" anchor="ctr" anchorCtr="0">
            <a:noAutofit/>
          </a:bodyPr>
          <a:lstStyle/>
          <a:p>
            <a:pPr marL="285750" indent="-285750" algn="l">
              <a:lnSpc>
                <a:spcPct val="110000"/>
              </a:lnSpc>
              <a:spcBef>
                <a:spcPts val="0"/>
              </a:spcBef>
              <a:buClr>
                <a:schemeClr val="bg1"/>
              </a:buClr>
              <a:buSzPts val="2400"/>
              <a:buFont typeface="Arial" panose="020B0604020202020204" pitchFamily="34" charset="0"/>
              <a:buChar char="•"/>
            </a:pPr>
            <a:r>
              <a:rPr lang="en-US" sz="1750" dirty="0">
                <a:solidFill>
                  <a:schemeClr val="bg1"/>
                </a:solidFill>
                <a:latin typeface="Times New Roman" panose="02020603050405020304" pitchFamily="18" charset="0"/>
                <a:cs typeface="Times New Roman" panose="02020603050405020304" pitchFamily="18" charset="0"/>
              </a:rPr>
              <a:t>Gesture Control Robotic Car involves a combination of sensors, computer vision, and machine learning algorithms to recognize and interpret hand gestures and then translate those gestures into commands for controlling the car's movements.</a:t>
            </a:r>
          </a:p>
          <a:p>
            <a:pPr marL="285750" indent="-285750" algn="l">
              <a:lnSpc>
                <a:spcPct val="110000"/>
              </a:lnSpc>
              <a:spcBef>
                <a:spcPts val="0"/>
              </a:spcBef>
              <a:buClr>
                <a:schemeClr val="bg1"/>
              </a:buClr>
              <a:buSzPts val="2400"/>
              <a:buFont typeface="Arial" panose="020B0604020202020204" pitchFamily="34" charset="0"/>
              <a:buChar char="•"/>
            </a:pPr>
            <a:endParaRPr lang="en-US" sz="1750" dirty="0">
              <a:solidFill>
                <a:schemeClr val="bg1"/>
              </a:solidFill>
              <a:latin typeface="Times New Roman" panose="02020603050405020304" pitchFamily="18" charset="0"/>
              <a:cs typeface="Times New Roman" panose="02020603050405020304" pitchFamily="18" charset="0"/>
            </a:endParaRPr>
          </a:p>
          <a:p>
            <a:pPr marL="285750" indent="-285750" algn="l">
              <a:lnSpc>
                <a:spcPct val="110000"/>
              </a:lnSpc>
              <a:spcBef>
                <a:spcPts val="0"/>
              </a:spcBef>
              <a:buClr>
                <a:schemeClr val="bg1"/>
              </a:buClr>
              <a:buSzPts val="2400"/>
              <a:buFont typeface="Arial" panose="020B0604020202020204" pitchFamily="34" charset="0"/>
              <a:buChar char="•"/>
            </a:pPr>
            <a:r>
              <a:rPr lang="en-US" sz="1750" dirty="0">
                <a:solidFill>
                  <a:schemeClr val="bg1"/>
                </a:solidFill>
                <a:latin typeface="Times New Roman" panose="02020603050405020304" pitchFamily="18" charset="0"/>
                <a:cs typeface="Times New Roman" panose="02020603050405020304" pitchFamily="18" charset="0"/>
              </a:rPr>
              <a:t>The camera detects the position, movement, and distance of the user's hand or fingers and convert this information into data that can be interpreted by the machine learning algorithms.</a:t>
            </a:r>
          </a:p>
          <a:p>
            <a:pPr marL="285750" indent="-285750" algn="l">
              <a:lnSpc>
                <a:spcPct val="110000"/>
              </a:lnSpc>
              <a:spcBef>
                <a:spcPts val="0"/>
              </a:spcBef>
              <a:buClr>
                <a:schemeClr val="bg1"/>
              </a:buClr>
              <a:buSzPts val="2400"/>
              <a:buFont typeface="Arial" panose="020B0604020202020204" pitchFamily="34" charset="0"/>
              <a:buChar char="•"/>
            </a:pPr>
            <a:endParaRPr lang="en-US" sz="1750" dirty="0">
              <a:solidFill>
                <a:schemeClr val="bg1"/>
              </a:solidFill>
              <a:latin typeface="Times New Roman" panose="02020603050405020304" pitchFamily="18" charset="0"/>
              <a:cs typeface="Times New Roman" panose="02020603050405020304" pitchFamily="18" charset="0"/>
            </a:endParaRPr>
          </a:p>
          <a:p>
            <a:pPr marL="285750" indent="-285750" algn="l">
              <a:lnSpc>
                <a:spcPct val="110000"/>
              </a:lnSpc>
              <a:spcBef>
                <a:spcPts val="0"/>
              </a:spcBef>
              <a:buClr>
                <a:schemeClr val="bg1"/>
              </a:buClr>
              <a:buSzPts val="2400"/>
              <a:buFont typeface="Arial" panose="020B0604020202020204" pitchFamily="34" charset="0"/>
              <a:buChar char="•"/>
            </a:pPr>
            <a:r>
              <a:rPr lang="en-US" sz="1750" dirty="0">
                <a:solidFill>
                  <a:schemeClr val="bg1"/>
                </a:solidFill>
                <a:latin typeface="Times New Roman" panose="02020603050405020304" pitchFamily="18" charset="0"/>
                <a:cs typeface="Times New Roman" panose="02020603050405020304" pitchFamily="18" charset="0"/>
              </a:rPr>
              <a:t>We will be using hand landmarks that are thumb, followed by the index finger, middle finger, ring finger and little finger or pinkie.</a:t>
            </a:r>
          </a:p>
          <a:p>
            <a:pPr marL="285750" indent="-285750" algn="l">
              <a:lnSpc>
                <a:spcPct val="110000"/>
              </a:lnSpc>
              <a:spcBef>
                <a:spcPts val="0"/>
              </a:spcBef>
              <a:buClr>
                <a:schemeClr val="bg1"/>
              </a:buClr>
              <a:buSzPts val="2400"/>
              <a:buFont typeface="Arial" panose="020B0604020202020204" pitchFamily="34" charset="0"/>
              <a:buChar char="•"/>
            </a:pPr>
            <a:endParaRPr lang="en-US" sz="1750" dirty="0">
              <a:solidFill>
                <a:schemeClr val="bg1"/>
              </a:solidFill>
              <a:latin typeface="Times New Roman" panose="02020603050405020304" pitchFamily="18" charset="0"/>
              <a:cs typeface="Times New Roman" panose="02020603050405020304" pitchFamily="18" charset="0"/>
            </a:endParaRPr>
          </a:p>
          <a:p>
            <a:pPr marL="285750" indent="-285750" algn="l">
              <a:lnSpc>
                <a:spcPct val="110000"/>
              </a:lnSpc>
              <a:spcBef>
                <a:spcPts val="0"/>
              </a:spcBef>
              <a:buClr>
                <a:schemeClr val="bg1"/>
              </a:buClr>
              <a:buSzPts val="2400"/>
              <a:buFont typeface="Arial" panose="020B0604020202020204" pitchFamily="34" charset="0"/>
              <a:buChar char="•"/>
            </a:pPr>
            <a:r>
              <a:rPr lang="en-US" sz="1750" dirty="0">
                <a:solidFill>
                  <a:schemeClr val="bg1"/>
                </a:solidFill>
                <a:latin typeface="Times New Roman" panose="02020603050405020304" pitchFamily="18" charset="0"/>
                <a:cs typeface="Times New Roman" panose="02020603050405020304" pitchFamily="18" charset="0"/>
              </a:rPr>
              <a:t>Each Finger will have its own purpose to control the car.</a:t>
            </a:r>
          </a:p>
          <a:p>
            <a:pPr marL="285750" indent="-285750" algn="l">
              <a:lnSpc>
                <a:spcPct val="110000"/>
              </a:lnSpc>
              <a:spcBef>
                <a:spcPts val="0"/>
              </a:spcBef>
              <a:buClr>
                <a:schemeClr val="bg1"/>
              </a:buClr>
              <a:buSzPts val="2400"/>
              <a:buFont typeface="Arial" panose="020B0604020202020204" pitchFamily="34" charset="0"/>
              <a:buChar char="•"/>
            </a:pPr>
            <a:endParaRPr lang="en-US" sz="1750" dirty="0">
              <a:solidFill>
                <a:schemeClr val="bg1"/>
              </a:solidFill>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rot="5400000">
            <a:off x="6481436" y="-6481436"/>
            <a:ext cx="1667528" cy="14630400"/>
          </a:xfrm>
          <a:prstGeom prst="rect">
            <a:avLst/>
          </a:prstGeom>
        </p:spPr>
      </p:pic>
    </p:spTree>
    <p:extLst>
      <p:ext uri="{BB962C8B-B14F-4D97-AF65-F5344CB8AC3E}">
        <p14:creationId xmlns:p14="http://schemas.microsoft.com/office/powerpoint/2010/main" val="3992826158"/>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5" name="Image 0" descr="preencoded.png"/>
          <p:cNvPicPr>
            <a:picLocks noChangeAspect="1"/>
          </p:cNvPicPr>
          <p:nvPr/>
        </p:nvPicPr>
        <p:blipFill>
          <a:blip r:embed="rId3"/>
          <a:stretch>
            <a:fillRect/>
          </a:stretch>
        </p:blipFill>
        <p:spPr>
          <a:xfrm>
            <a:off x="0" y="9728"/>
            <a:ext cx="14630400" cy="8229600"/>
          </a:xfrm>
          <a:prstGeom prst="rect">
            <a:avLst/>
          </a:prstGeom>
        </p:spPr>
      </p:pic>
      <p:pic>
        <p:nvPicPr>
          <p:cNvPr id="10" name="Image 1" descr="preencoded.png"/>
          <p:cNvPicPr>
            <a:picLocks noChangeAspect="1"/>
          </p:cNvPicPr>
          <p:nvPr/>
        </p:nvPicPr>
        <p:blipFill>
          <a:blip r:embed="rId4"/>
          <a:stretch>
            <a:fillRect/>
          </a:stretch>
        </p:blipFill>
        <p:spPr>
          <a:xfrm rot="5400000">
            <a:off x="6295621" y="-141327"/>
            <a:ext cx="2039158" cy="14630400"/>
          </a:xfrm>
          <a:prstGeom prst="rect">
            <a:avLst/>
          </a:prstGeom>
        </p:spPr>
      </p:pic>
      <p:sp>
        <p:nvSpPr>
          <p:cNvPr id="6" name="Shape 0"/>
          <p:cNvSpPr/>
          <p:nvPr/>
        </p:nvSpPr>
        <p:spPr>
          <a:xfrm>
            <a:off x="0" y="-36149"/>
            <a:ext cx="14630400" cy="8229599"/>
          </a:xfrm>
          <a:prstGeom prst="rect">
            <a:avLst/>
          </a:prstGeom>
          <a:solidFill>
            <a:srgbClr val="0B0C23">
              <a:alpha val="75000"/>
            </a:srgbClr>
          </a:solidFill>
          <a:ln w="9644">
            <a:solidFill>
              <a:srgbClr val="FFFFFF">
                <a:alpha val="16000"/>
              </a:srgbClr>
            </a:solidFill>
            <a:prstDash val="solid"/>
          </a:ln>
        </p:spPr>
      </p:sp>
      <p:sp>
        <p:nvSpPr>
          <p:cNvPr id="151" name="Google Shape;151;p7"/>
          <p:cNvSpPr txBox="1">
            <a:spLocks noGrp="1"/>
          </p:cNvSpPr>
          <p:nvPr>
            <p:ph type="body" idx="1"/>
          </p:nvPr>
        </p:nvSpPr>
        <p:spPr>
          <a:xfrm>
            <a:off x="552450" y="5806027"/>
            <a:ext cx="13544550" cy="2364061"/>
          </a:xfrm>
          <a:prstGeom prst="rect">
            <a:avLst/>
          </a:prstGeom>
          <a:noFill/>
          <a:ln>
            <a:noFill/>
          </a:ln>
        </p:spPr>
        <p:txBody>
          <a:bodyPr spcFirstLastPara="1" wrap="square" lIns="0" tIns="54840" rIns="0" bIns="54840" anchor="ctr" anchorCtr="0">
            <a:noAutofit/>
          </a:bodyPr>
          <a:lstStyle/>
          <a:p>
            <a:pPr marL="0" indent="0">
              <a:lnSpc>
                <a:spcPct val="110000"/>
              </a:lnSpc>
              <a:spcBef>
                <a:spcPts val="0"/>
              </a:spcBef>
              <a:buClr>
                <a:schemeClr val="bg1"/>
              </a:buClr>
              <a:buSzPts val="2400"/>
            </a:pPr>
            <a:r>
              <a:rPr lang="en-US" sz="1750" dirty="0">
                <a:solidFill>
                  <a:schemeClr val="bg1"/>
                </a:solidFill>
                <a:latin typeface="Times New Roman" panose="02020603050405020304" pitchFamily="18" charset="0"/>
                <a:cs typeface="Times New Roman" panose="02020603050405020304" pitchFamily="18" charset="0"/>
              </a:rPr>
              <a:t>MediaPipe Hands is a high-fidelity hand and finger tracking solution. It uses machine learning (ML) to infer 21 key 3D hand information from just one frame. We can use it to extract the coordinates of the key points of the hand.</a:t>
            </a:r>
            <a:br>
              <a:rPr lang="en-US" sz="1750" dirty="0">
                <a:solidFill>
                  <a:schemeClr val="bg1"/>
                </a:solidFill>
                <a:latin typeface="Times New Roman" panose="02020603050405020304" pitchFamily="18" charset="0"/>
                <a:cs typeface="Times New Roman" panose="02020603050405020304" pitchFamily="18" charset="0"/>
              </a:rPr>
            </a:br>
            <a:endParaRPr lang="en-US" sz="1750" dirty="0">
              <a:solidFill>
                <a:schemeClr val="bg1"/>
              </a:solidFill>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rot="5400000">
            <a:off x="6481436" y="-6481436"/>
            <a:ext cx="1667528" cy="14630400"/>
          </a:xfrm>
          <a:prstGeom prst="rect">
            <a:avLst/>
          </a:prstGeom>
        </p:spPr>
      </p:pic>
      <p:pic>
        <p:nvPicPr>
          <p:cNvPr id="8" name="Google Shape;157;p8"/>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a:off x="552450" y="1847850"/>
            <a:ext cx="10401300" cy="3666144"/>
          </a:xfrm>
          <a:prstGeom prst="rect">
            <a:avLst/>
          </a:prstGeom>
          <a:ln>
            <a:noFill/>
          </a:ln>
          <a:effectLst>
            <a:outerShdw blurRad="190500" algn="tl" rotWithShape="0">
              <a:srgbClr val="000000">
                <a:alpha val="70000"/>
              </a:srgbClr>
            </a:outerShdw>
          </a:effectLst>
        </p:spPr>
      </p:pic>
      <p:pic>
        <p:nvPicPr>
          <p:cNvPr id="9" name="Picture 2" descr="Exquisite hand and finger tracking in web browsers with MediaPipe's machine  learning models | by LucianoSphere | Towards Data Science"/>
          <p:cNvPicPr>
            <a:picLocks noChangeAspect="1" noChangeArrowheads="1"/>
          </p:cNvPicPr>
          <p:nvPr/>
        </p:nvPicPr>
        <p:blipFill rotWithShape="1">
          <a:blip r:embed="rId6">
            <a:extLst>
              <a:ext uri="{28A0092B-C50C-407E-A947-70E740481C1C}">
                <a14:useLocalDpi xmlns:a14="http://schemas.microsoft.com/office/drawing/2010/main" val="0"/>
              </a:ext>
            </a:extLst>
          </a:blip>
          <a:srcRect l="37854" r="48333" b="15347"/>
          <a:stretch/>
        </p:blipFill>
        <p:spPr bwMode="auto">
          <a:xfrm>
            <a:off x="11811001" y="1602960"/>
            <a:ext cx="2286000" cy="42030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7968536"/>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404384"/>
          </a:xfrm>
          <a:prstGeom prst="rect">
            <a:avLst/>
          </a:prstGeom>
          <a:solidFill>
            <a:srgbClr val="0B0C23">
              <a:alpha val="75000"/>
            </a:srgbClr>
          </a:solidFill>
          <a:ln w="13216">
            <a:solidFill>
              <a:srgbClr val="FFFFFF">
                <a:alpha val="16000"/>
              </a:srgbClr>
            </a:solidFill>
            <a:prstDash val="solid"/>
          </a:ln>
        </p:spPr>
      </p:sp>
      <p:sp>
        <p:nvSpPr>
          <p:cNvPr id="5" name="Text 1"/>
          <p:cNvSpPr/>
          <p:nvPr/>
        </p:nvSpPr>
        <p:spPr>
          <a:xfrm>
            <a:off x="1018937" y="581858"/>
            <a:ext cx="8934926" cy="1322308"/>
          </a:xfrm>
          <a:prstGeom prst="rect">
            <a:avLst/>
          </a:prstGeom>
          <a:noFill/>
          <a:ln/>
        </p:spPr>
        <p:txBody>
          <a:bodyPr wrap="square" rtlCol="0" anchor="t"/>
          <a:lstStyle/>
          <a:p>
            <a:pPr marL="0" indent="0">
              <a:lnSpc>
                <a:spcPts val="5207"/>
              </a:lnSpc>
              <a:buNone/>
            </a:pPr>
            <a:r>
              <a:rPr lang="en-US" sz="4400" dirty="0">
                <a:solidFill>
                  <a:schemeClr val="bg1"/>
                </a:solidFill>
                <a:latin typeface="Times New Roman" panose="02020603050405020304" pitchFamily="18" charset="0"/>
                <a:ea typeface="Prompt" pitchFamily="34" charset="-122"/>
                <a:cs typeface="Times New Roman" panose="02020603050405020304" pitchFamily="18" charset="0"/>
              </a:rPr>
              <a:t>Advantages of </a:t>
            </a:r>
          </a:p>
          <a:p>
            <a:pPr marL="0" indent="0">
              <a:lnSpc>
                <a:spcPts val="5207"/>
              </a:lnSpc>
              <a:buNone/>
            </a:pPr>
            <a:r>
              <a:rPr lang="en-US" sz="4400" dirty="0">
                <a:solidFill>
                  <a:schemeClr val="bg1"/>
                </a:solidFill>
                <a:latin typeface="Times New Roman" panose="02020603050405020304" pitchFamily="18" charset="0"/>
                <a:ea typeface="Prompt" pitchFamily="34" charset="-122"/>
                <a:cs typeface="Times New Roman" panose="02020603050405020304" pitchFamily="18" charset="0"/>
              </a:rPr>
              <a:t>Gesture Controlled Robotic Car</a:t>
            </a:r>
            <a:endParaRPr lang="en-US" sz="4400" dirty="0">
              <a:solidFill>
                <a:schemeClr val="bg1"/>
              </a:solidFill>
              <a:latin typeface="Times New Roman" panose="02020603050405020304" pitchFamily="18" charset="0"/>
              <a:cs typeface="Times New Roman" panose="02020603050405020304" pitchFamily="18" charset="0"/>
            </a:endParaRPr>
          </a:p>
        </p:txBody>
      </p:sp>
      <p:sp>
        <p:nvSpPr>
          <p:cNvPr id="6" name="Shape 2"/>
          <p:cNvSpPr/>
          <p:nvPr/>
        </p:nvSpPr>
        <p:spPr>
          <a:xfrm>
            <a:off x="1018937" y="2264050"/>
            <a:ext cx="4010264" cy="5757512"/>
          </a:xfrm>
          <a:prstGeom prst="roundRect">
            <a:avLst>
              <a:gd name="adj" fmla="val 5706"/>
            </a:avLst>
          </a:prstGeom>
          <a:solidFill>
            <a:srgbClr val="542C49"/>
          </a:solidFill>
          <a:ln w="13216">
            <a:solidFill>
              <a:srgbClr val="643557"/>
            </a:solidFill>
            <a:prstDash val="solid"/>
          </a:ln>
        </p:spPr>
      </p:sp>
      <p:sp>
        <p:nvSpPr>
          <p:cNvPr id="8" name="Text 4"/>
          <p:cNvSpPr/>
          <p:nvPr/>
        </p:nvSpPr>
        <p:spPr>
          <a:xfrm>
            <a:off x="1243727" y="2724150"/>
            <a:ext cx="8485346" cy="4152900"/>
          </a:xfrm>
          <a:prstGeom prst="rect">
            <a:avLst/>
          </a:prstGeom>
          <a:noFill/>
          <a:ln/>
        </p:spPr>
        <p:txBody>
          <a:bodyPr wrap="square" rtlCol="0" anchor="t"/>
          <a:lstStyle/>
          <a:p>
            <a:pPr marL="285750" indent="-285750">
              <a:lnSpc>
                <a:spcPct val="200000"/>
              </a:lnSpc>
              <a:buClr>
                <a:schemeClr val="bg1"/>
              </a:buClr>
              <a:buFont typeface="Arial" panose="020B0604020202020204" pitchFamily="34" charset="0"/>
              <a:buChar char="•"/>
            </a:pPr>
            <a:r>
              <a:rPr lang="en-US" sz="1750" dirty="0">
                <a:solidFill>
                  <a:schemeClr val="bg1"/>
                </a:solidFill>
                <a:latin typeface="Times New Roman" panose="02020603050405020304" pitchFamily="18" charset="0"/>
                <a:ea typeface="Mukta" pitchFamily="34" charset="-122"/>
                <a:cs typeface="Times New Roman" panose="02020603050405020304" pitchFamily="18" charset="0"/>
              </a:rPr>
              <a:t>Easy to use</a:t>
            </a:r>
          </a:p>
          <a:p>
            <a:pPr marL="285750" indent="-285750">
              <a:lnSpc>
                <a:spcPct val="200000"/>
              </a:lnSpc>
              <a:buClr>
                <a:schemeClr val="bg1"/>
              </a:buClr>
              <a:buFont typeface="Arial" panose="020B0604020202020204" pitchFamily="34" charset="0"/>
              <a:buChar char="•"/>
            </a:pPr>
            <a:r>
              <a:rPr lang="en-US" sz="1750" dirty="0">
                <a:solidFill>
                  <a:schemeClr val="bg1"/>
                </a:solidFill>
                <a:latin typeface="Times New Roman" panose="02020603050405020304" pitchFamily="18" charset="0"/>
                <a:ea typeface="Mukta" pitchFamily="34" charset="-122"/>
                <a:cs typeface="Times New Roman" panose="02020603050405020304" pitchFamily="18" charset="0"/>
              </a:rPr>
              <a:t>Fun to use</a:t>
            </a:r>
          </a:p>
          <a:p>
            <a:pPr marL="285750" indent="-285750">
              <a:lnSpc>
                <a:spcPct val="200000"/>
              </a:lnSpc>
              <a:buClr>
                <a:schemeClr val="bg1"/>
              </a:buClr>
              <a:buFont typeface="Arial" panose="020B0604020202020204" pitchFamily="34" charset="0"/>
              <a:buChar char="•"/>
            </a:pPr>
            <a:r>
              <a:rPr lang="en-US" sz="1750" dirty="0">
                <a:solidFill>
                  <a:schemeClr val="bg1"/>
                </a:solidFill>
                <a:latin typeface="Times New Roman" panose="02020603050405020304" pitchFamily="18" charset="0"/>
                <a:ea typeface="Mukta" pitchFamily="34" charset="-122"/>
                <a:cs typeface="Times New Roman" panose="02020603050405020304" pitchFamily="18" charset="0"/>
              </a:rPr>
              <a:t>More interactivity</a:t>
            </a:r>
          </a:p>
          <a:p>
            <a:pPr marL="285750" indent="-285750">
              <a:lnSpc>
                <a:spcPct val="200000"/>
              </a:lnSpc>
              <a:buClr>
                <a:schemeClr val="bg1"/>
              </a:buClr>
              <a:buFont typeface="Arial" panose="020B0604020202020204" pitchFamily="34" charset="0"/>
              <a:buChar char="•"/>
            </a:pPr>
            <a:r>
              <a:rPr lang="en-US" sz="1750" dirty="0">
                <a:solidFill>
                  <a:schemeClr val="bg1"/>
                </a:solidFill>
                <a:latin typeface="Times New Roman" panose="02020603050405020304" pitchFamily="18" charset="0"/>
                <a:ea typeface="Mukta" pitchFamily="34" charset="-122"/>
                <a:cs typeface="Times New Roman" panose="02020603050405020304" pitchFamily="18" charset="0"/>
              </a:rPr>
              <a:t>Intuitive and natural</a:t>
            </a:r>
          </a:p>
          <a:p>
            <a:pPr marL="285750" indent="-285750">
              <a:lnSpc>
                <a:spcPct val="200000"/>
              </a:lnSpc>
              <a:buClr>
                <a:schemeClr val="bg1"/>
              </a:buClr>
              <a:buFont typeface="Arial" panose="020B0604020202020204" pitchFamily="34" charset="0"/>
              <a:buChar char="•"/>
            </a:pPr>
            <a:r>
              <a:rPr lang="en-US" sz="1750" dirty="0">
                <a:solidFill>
                  <a:schemeClr val="bg1"/>
                </a:solidFill>
                <a:latin typeface="Times New Roman" panose="02020603050405020304" pitchFamily="18" charset="0"/>
                <a:ea typeface="Mukta" pitchFamily="34" charset="-122"/>
                <a:cs typeface="Times New Roman" panose="02020603050405020304" pitchFamily="18" charset="0"/>
              </a:rPr>
              <a:t>Hands-free operation</a:t>
            </a:r>
          </a:p>
          <a:p>
            <a:pPr marL="285750" indent="-285750">
              <a:lnSpc>
                <a:spcPct val="200000"/>
              </a:lnSpc>
              <a:buClr>
                <a:schemeClr val="bg1"/>
              </a:buClr>
              <a:buFont typeface="Arial" panose="020B0604020202020204" pitchFamily="34" charset="0"/>
              <a:buChar char="•"/>
            </a:pPr>
            <a:r>
              <a:rPr lang="en-US" sz="1750" dirty="0">
                <a:solidFill>
                  <a:schemeClr val="bg1"/>
                </a:solidFill>
                <a:latin typeface="Times New Roman" panose="02020603050405020304" pitchFamily="18" charset="0"/>
                <a:ea typeface="Mukta" pitchFamily="34" charset="-122"/>
                <a:cs typeface="Times New Roman" panose="02020603050405020304" pitchFamily="18" charset="0"/>
              </a:rPr>
              <a:t>Accessibility</a:t>
            </a:r>
          </a:p>
          <a:p>
            <a:pPr marL="285750" indent="-285750">
              <a:lnSpc>
                <a:spcPct val="200000"/>
              </a:lnSpc>
              <a:buClr>
                <a:schemeClr val="bg1"/>
              </a:buClr>
              <a:buFont typeface="Arial" panose="020B0604020202020204" pitchFamily="34" charset="0"/>
              <a:buChar char="•"/>
            </a:pPr>
            <a:r>
              <a:rPr lang="en-US" sz="1750" dirty="0">
                <a:solidFill>
                  <a:schemeClr val="bg1"/>
                </a:solidFill>
                <a:latin typeface="Times New Roman" panose="02020603050405020304" pitchFamily="18" charset="0"/>
                <a:ea typeface="Mukta" pitchFamily="34" charset="-122"/>
                <a:cs typeface="Times New Roman" panose="02020603050405020304" pitchFamily="18" charset="0"/>
              </a:rPr>
              <a:t>Convenience</a:t>
            </a:r>
          </a:p>
          <a:p>
            <a:pPr marL="285750" indent="-285750">
              <a:lnSpc>
                <a:spcPct val="200000"/>
              </a:lnSpc>
              <a:buClr>
                <a:schemeClr val="bg1"/>
              </a:buClr>
              <a:buFont typeface="Arial" panose="020B0604020202020204" pitchFamily="34" charset="0"/>
              <a:buChar char="•"/>
            </a:pPr>
            <a:r>
              <a:rPr lang="en-US" sz="1750" dirty="0">
                <a:solidFill>
                  <a:schemeClr val="bg1"/>
                </a:solidFill>
                <a:latin typeface="Times New Roman" panose="02020603050405020304" pitchFamily="18" charset="0"/>
                <a:ea typeface="Mukta" pitchFamily="34" charset="-122"/>
                <a:cs typeface="Times New Roman" panose="02020603050405020304" pitchFamily="18" charset="0"/>
              </a:rPr>
              <a:t>Enhanced Safety</a:t>
            </a:r>
          </a:p>
          <a:p>
            <a:pPr marL="285750" indent="-285750">
              <a:lnSpc>
                <a:spcPct val="200000"/>
              </a:lnSpc>
              <a:buClr>
                <a:schemeClr val="bg1"/>
              </a:buClr>
              <a:buFont typeface="Arial" panose="020B0604020202020204" pitchFamily="34" charset="0"/>
              <a:buChar char="•"/>
            </a:pPr>
            <a:r>
              <a:rPr lang="en-US" sz="1750" dirty="0">
                <a:solidFill>
                  <a:schemeClr val="bg1"/>
                </a:solidFill>
                <a:latin typeface="Times New Roman" panose="02020603050405020304" pitchFamily="18" charset="0"/>
                <a:ea typeface="Mukta" pitchFamily="34" charset="-122"/>
                <a:cs typeface="Times New Roman" panose="02020603050405020304" pitchFamily="18" charset="0"/>
              </a:rPr>
              <a:t>Reduced Learning Curve</a:t>
            </a:r>
          </a:p>
          <a:p>
            <a:pPr marL="285750" indent="-285750">
              <a:lnSpc>
                <a:spcPct val="200000"/>
              </a:lnSpc>
              <a:buClr>
                <a:schemeClr val="bg1"/>
              </a:buClr>
              <a:buFont typeface="Arial" panose="020B0604020202020204" pitchFamily="34" charset="0"/>
              <a:buChar char="•"/>
            </a:pPr>
            <a:endParaRPr lang="en-US" sz="1750" dirty="0">
              <a:solidFill>
                <a:schemeClr val="bg1"/>
              </a:solidFill>
              <a:latin typeface="Times New Roman" panose="02020603050405020304" pitchFamily="18" charset="0"/>
              <a:ea typeface="Mukta" pitchFamily="34" charset="-122"/>
              <a:cs typeface="Times New Roman" panose="02020603050405020304" pitchFamily="18" charset="0"/>
            </a:endParaRPr>
          </a:p>
        </p:txBody>
      </p:sp>
      <p:pic>
        <p:nvPicPr>
          <p:cNvPr id="16" name="Image 1" descr="preencoded.png"/>
          <p:cNvPicPr>
            <a:picLocks noChangeAspect="1"/>
          </p:cNvPicPr>
          <p:nvPr/>
        </p:nvPicPr>
        <p:blipFill rotWithShape="1">
          <a:blip r:embed="rId4"/>
          <a:srcRect l="33833"/>
          <a:stretch/>
        </p:blipFill>
        <p:spPr>
          <a:xfrm>
            <a:off x="10982527" y="3334"/>
            <a:ext cx="3630183" cy="82296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TotalTime>
  <Words>750</Words>
  <Application>Microsoft Office PowerPoint</Application>
  <PresentationFormat>Custom</PresentationFormat>
  <Paragraphs>74</Paragraphs>
  <Slides>11</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Arial</vt:lpstr>
      <vt:lpstr>Calibri</vt:lpstr>
      <vt:lpstr>Calibri Light</vt:lpstr>
      <vt:lpstr>Fira Sans</vt:lpstr>
      <vt:lpstr>Inconsolata</vt:lpstr>
      <vt:lpstr>Mukta</vt:lpstr>
      <vt:lpstr>Prompt</vt:lpstr>
      <vt:lpstr>Times New Roman</vt:lpstr>
      <vt:lpstr>Office Theme</vt:lpstr>
      <vt:lpstr>PowerPoint Presentation</vt:lpstr>
      <vt:lpstr>PowerPoint Presentation</vt:lpstr>
      <vt:lpstr>Arduino Board</vt:lpstr>
      <vt:lpstr>HC-05</vt:lpstr>
      <vt:lpstr>CV2</vt:lpstr>
      <vt:lpstr>MEDIAPIPE</vt:lpstr>
      <vt:lpstr>WORKING PRINCIPLE</vt:lpstr>
      <vt:lpstr>PowerPoint Presentation</vt:lpstr>
      <vt:lpstr>PowerPoint Presentation</vt:lpstr>
      <vt:lpstr>PowerPoint Presentation</vt:lpstr>
      <vt:lpstr>                                       THANK YOU !</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ASUS</cp:lastModifiedBy>
  <cp:revision>26</cp:revision>
  <dcterms:created xsi:type="dcterms:W3CDTF">2023-11-17T11:28:44Z</dcterms:created>
  <dcterms:modified xsi:type="dcterms:W3CDTF">2024-04-15T13:30:20Z</dcterms:modified>
</cp:coreProperties>
</file>